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3"/>
  </p:notesMasterIdLst>
  <p:sldIdLst>
    <p:sldId id="256" r:id="rId2"/>
    <p:sldId id="257" r:id="rId3"/>
    <p:sldId id="269" r:id="rId4"/>
    <p:sldId id="267" r:id="rId5"/>
    <p:sldId id="274" r:id="rId6"/>
    <p:sldId id="258" r:id="rId7"/>
    <p:sldId id="266" r:id="rId8"/>
    <p:sldId id="268" r:id="rId9"/>
    <p:sldId id="273" r:id="rId10"/>
    <p:sldId id="271" r:id="rId11"/>
    <p:sldId id="272" r:id="rId12"/>
    <p:sldId id="276" r:id="rId13"/>
    <p:sldId id="270" r:id="rId14"/>
    <p:sldId id="277" r:id="rId15"/>
    <p:sldId id="278" r:id="rId16"/>
    <p:sldId id="279" r:id="rId17"/>
    <p:sldId id="275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304" r:id="rId38"/>
    <p:sldId id="260" r:id="rId39"/>
    <p:sldId id="305" r:id="rId40"/>
    <p:sldId id="264" r:id="rId41"/>
    <p:sldId id="265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Source Sans Pro" panose="020B0503030403020204" pitchFamily="34" charset="0"/>
      <p:regular r:id="rId52"/>
      <p:bold r:id="rId53"/>
      <p:italic r:id="rId54"/>
      <p:boldItalic r:id="rId55"/>
    </p:embeddedFont>
    <p:embeddedFont>
      <p:font typeface="Source Sans Pro Black" panose="020B0803030403020204" pitchFamily="34" charset="0"/>
      <p:bold r:id="rId56"/>
      <p:boldItalic r:id="rId57"/>
    </p:embeddedFont>
    <p:embeddedFont>
      <p:font typeface="Work Sans" panose="020B0604020202020204" charset="0"/>
      <p:regular r:id="rId58"/>
      <p:bold r:id="rId59"/>
    </p:embeddedFont>
    <p:embeddedFont>
      <p:font typeface="Work Sans Light" panose="020B0604020202020204" charset="0"/>
      <p:regular r:id="rId60"/>
      <p:bold r:id="rId61"/>
    </p:embeddedFont>
    <p:embeddedFont>
      <p:font typeface="Work Sans SemiBold" panose="020B0604020202020204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ebbb874d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ebbb874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f0579c804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f0579c804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Grace Hopper</a:t>
            </a:r>
            <a:r>
              <a:rPr lang="pt-BR" dirty="0"/>
              <a:t> foi contra-almirante da Marinha dos EUA, desenvolvedora do primeiro compilador para linguagens de programação de computador, do UNIVACI e do COBOL e criadora dos termos “bug de computador” e “depuração”. </a:t>
            </a:r>
            <a:endParaRPr dirty="0"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Karen </a:t>
            </a:r>
            <a:r>
              <a:rPr lang="pt-BR" b="1" dirty="0" err="1"/>
              <a:t>Spärck</a:t>
            </a:r>
            <a:r>
              <a:rPr lang="pt-BR" b="1" dirty="0"/>
              <a:t> Jones</a:t>
            </a:r>
            <a:r>
              <a:rPr lang="pt-BR" dirty="0"/>
              <a:t> é professora de informática e informação no Laboratório de Informática de Cambridge. Defendia a presença das mulheres na computação e na tecnologia e introduziu o conceito de Frequência de Documento Inverso (IDF) usado pela maioria dos motores de busca atualmente. </a:t>
            </a:r>
            <a:endParaRPr dirty="0"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439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93800" y="4476750"/>
            <a:ext cx="9810750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1193800" y="3038475"/>
            <a:ext cx="981075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HeaderSite" TargetMode="Externa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ImgShowca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bootstrap.com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ss-tricks.com/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fontawesome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thesabbir/simple-line-ic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" y="0"/>
            <a:ext cx="1206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8262" y="5498509"/>
            <a:ext cx="2600324" cy="8528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857250" y="1214851"/>
            <a:ext cx="10372500" cy="4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02"/>
              <a:buFont typeface="Source Sans Pro"/>
              <a:buNone/>
            </a:pPr>
            <a:r>
              <a:rPr lang="en-US" sz="72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Criando um site do zero com Bootstrap 4!</a:t>
            </a:r>
            <a:endParaRPr sz="7200" b="1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57250" y="3659980"/>
            <a:ext cx="92793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rgbClr val="FFFF00"/>
                </a:solidFill>
                <a:latin typeface="Source Sans Pro"/>
                <a:ea typeface="Source Sans Pro"/>
                <a:sym typeface="Source Sans Pro"/>
              </a:rPr>
              <a:t>Monica Craveiro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ED7C8966-68A8-48A0-9CAF-977A6A217059}"/>
              </a:ext>
            </a:extLst>
          </p:cNvPr>
          <p:cNvSpPr txBox="1"/>
          <p:nvPr/>
        </p:nvSpPr>
        <p:spPr>
          <a:xfrm>
            <a:off x="633414" y="5315848"/>
            <a:ext cx="92793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</a:rPr>
              <a:t>http://bit.ly/SlideWMC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6043500"/>
            <a:ext cx="12192000" cy="85425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68258" y="6136991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6043500"/>
            <a:ext cx="2451652" cy="8542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E6BB80-CE57-440F-B858-D4858437F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26" y="1705451"/>
            <a:ext cx="11955308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&lt;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body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200" dirty="0">
                <a:solidFill>
                  <a:srgbClr val="007700"/>
                </a:solidFill>
                <a:latin typeface="Arial Unicode MS"/>
              </a:rPr>
              <a:t>     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&lt;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nav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Arial Unicode MS"/>
              </a:rPr>
              <a:t>class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Arial Unicode MS"/>
              </a:rPr>
              <a:t>=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navbar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navbar-dark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bg-dark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3200" dirty="0">
                <a:solidFill>
                  <a:srgbClr val="007700"/>
                </a:solidFill>
                <a:latin typeface="Arial Unicode MS"/>
              </a:rPr>
              <a:t>           &lt;</a:t>
            </a:r>
            <a:r>
              <a:rPr lang="pt-BR" altLang="pt-BR" sz="3200" dirty="0" err="1">
                <a:solidFill>
                  <a:srgbClr val="007700"/>
                </a:solidFill>
                <a:latin typeface="Arial Unicode MS"/>
              </a:rPr>
              <a:t>div</a:t>
            </a:r>
            <a:r>
              <a:rPr lang="pt-BR" altLang="pt-BR" sz="3200" dirty="0">
                <a:solidFill>
                  <a:srgbClr val="007700"/>
                </a:solidFill>
                <a:latin typeface="Arial Unicode MS"/>
              </a:rPr>
              <a:t> </a:t>
            </a:r>
            <a:r>
              <a:rPr lang="pt-BR" altLang="pt-BR" sz="3200" dirty="0" err="1">
                <a:solidFill>
                  <a:srgbClr val="0000CC"/>
                </a:solidFill>
                <a:latin typeface="Arial Unicode MS"/>
              </a:rPr>
              <a:t>class</a:t>
            </a:r>
            <a:r>
              <a:rPr lang="pt-BR" altLang="pt-BR" sz="3200" dirty="0">
                <a:solidFill>
                  <a:srgbClr val="0000CC"/>
                </a:solidFill>
                <a:latin typeface="Arial Unicode MS"/>
              </a:rPr>
              <a:t>=</a:t>
            </a:r>
            <a:r>
              <a:rPr lang="pt-BR" altLang="pt-BR" sz="3200" dirty="0">
                <a:solidFill>
                  <a:schemeClr val="tx1"/>
                </a:solidFill>
                <a:latin typeface="Arial Unicode MS"/>
              </a:rPr>
              <a:t>“container"</a:t>
            </a:r>
            <a:r>
              <a:rPr lang="pt-BR" altLang="pt-BR" sz="3200" dirty="0">
                <a:solidFill>
                  <a:srgbClr val="007700"/>
                </a:solidFill>
                <a:latin typeface="Arial Unicode MS"/>
              </a:rPr>
              <a:t>&gt;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rgbClr val="0077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200" dirty="0">
                <a:solidFill>
                  <a:srgbClr val="007700"/>
                </a:solidFill>
                <a:latin typeface="Arial Unicode MS"/>
              </a:rPr>
              <a:t>                   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&lt;a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Arial Unicode MS"/>
              </a:rPr>
              <a:t>class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Arial Unicode MS"/>
              </a:rPr>
              <a:t>=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navbar-brand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Arial Unicode MS"/>
              </a:rPr>
              <a:t>href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Arial Unicode MS"/>
              </a:rPr>
              <a:t>=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"#"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&gt;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Meu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Portifólio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&lt;/a&gt;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200" dirty="0">
                <a:solidFill>
                  <a:srgbClr val="007700"/>
                </a:solidFill>
                <a:latin typeface="Arial Unicode MS"/>
              </a:rPr>
              <a:t>      	  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&lt;/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div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3200" dirty="0">
                <a:solidFill>
                  <a:srgbClr val="007700"/>
                </a:solidFill>
                <a:latin typeface="Arial Unicode MS"/>
              </a:rPr>
              <a:t>      &lt;/</a:t>
            </a:r>
            <a:r>
              <a:rPr lang="pt-BR" altLang="pt-BR" sz="3200" dirty="0" err="1">
                <a:solidFill>
                  <a:srgbClr val="007700"/>
                </a:solidFill>
                <a:latin typeface="Arial Unicode MS"/>
              </a:rPr>
              <a:t>nav</a:t>
            </a:r>
            <a:r>
              <a:rPr lang="pt-BR" altLang="pt-BR" sz="3200" dirty="0">
                <a:solidFill>
                  <a:srgbClr val="007700"/>
                </a:solidFill>
                <a:latin typeface="Arial Unicode MS"/>
              </a:rPr>
              <a:t>&gt;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rgbClr val="0077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&lt;/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body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&gt;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4069099" y="6226311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     Criando o Menu (</a:t>
            </a:r>
            <a:r>
              <a:rPr lang="pt-BR" sz="2800" dirty="0" err="1"/>
              <a:t>Navbar</a:t>
            </a:r>
            <a:r>
              <a:rPr lang="pt-B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763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5E987E7-EB02-4C4B-BF2D-C529F84E7063}"/>
              </a:ext>
            </a:extLst>
          </p:cNvPr>
          <p:cNvSpPr/>
          <p:nvPr/>
        </p:nvSpPr>
        <p:spPr>
          <a:xfrm>
            <a:off x="0" y="6108894"/>
            <a:ext cx="12192000" cy="77724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485884" y="6108895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939FD7-303D-42B6-9093-BD225179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3" y="1457325"/>
            <a:ext cx="4762500" cy="394335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6C172DC-A290-4C71-8130-26D5E75F8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018" y="2598003"/>
            <a:ext cx="7061982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Arial Unicode MS"/>
              </a:rPr>
              <a:t>body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{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600" dirty="0">
                <a:solidFill>
                  <a:schemeClr val="tx1"/>
                </a:solidFill>
                <a:latin typeface="Arial Unicode MS"/>
              </a:rPr>
              <a:t>     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Arial Unicode MS"/>
              </a:rPr>
              <a:t>background-color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</a:rPr>
              <a:t>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Arial Unicode MS"/>
              </a:rPr>
              <a:t>#d3d3d3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354A82-1CFF-46B2-9E22-80EF06A9ABD4}"/>
              </a:ext>
            </a:extLst>
          </p:cNvPr>
          <p:cNvSpPr txBox="1"/>
          <p:nvPr/>
        </p:nvSpPr>
        <p:spPr>
          <a:xfrm>
            <a:off x="3584239" y="6201314"/>
            <a:ext cx="50235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2">
                    <a:lumMod val="25000"/>
                  </a:schemeClr>
                </a:solidFill>
              </a:rPr>
              <a:t>  Criando o arquivo index.css</a:t>
            </a:r>
          </a:p>
        </p:txBody>
      </p:sp>
      <p:pic>
        <p:nvPicPr>
          <p:cNvPr id="8" name="Google Shape;112;p17">
            <a:extLst>
              <a:ext uri="{FF2B5EF4-FFF2-40B4-BE49-F238E27FC236}">
                <a16:creationId xmlns:a16="http://schemas.microsoft.com/office/drawing/2014/main" id="{F39F71B5-B417-4C2A-B0BE-6010C69264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334852" y="6108894"/>
            <a:ext cx="914176" cy="701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01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16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3CAC98-2BDD-43DA-A199-DB8941F8728C}"/>
              </a:ext>
            </a:extLst>
          </p:cNvPr>
          <p:cNvSpPr txBox="1"/>
          <p:nvPr/>
        </p:nvSpPr>
        <p:spPr>
          <a:xfrm>
            <a:off x="4447061" y="6181170"/>
            <a:ext cx="3420115" cy="625648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CSS </a:t>
            </a:r>
            <a:r>
              <a:rPr lang="en-US" sz="2800" kern="1200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Personalizado</a:t>
            </a:r>
            <a:endParaRPr lang="en-US" sz="2800" kern="1200" dirty="0">
              <a:solidFill>
                <a:srgbClr val="40404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099792" y="6104957"/>
            <a:ext cx="914176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E4AD960-E9A7-4679-8C5F-E00394FFD250}"/>
              </a:ext>
            </a:extLst>
          </p:cNvPr>
          <p:cNvSpPr txBox="1"/>
          <p:nvPr/>
        </p:nvSpPr>
        <p:spPr>
          <a:xfrm>
            <a:off x="239151" y="140677"/>
            <a:ext cx="5678882" cy="381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8" name="Google Shape;206;p40">
            <a:extLst>
              <a:ext uri="{FF2B5EF4-FFF2-40B4-BE49-F238E27FC236}">
                <a16:creationId xmlns:a16="http://schemas.microsoft.com/office/drawing/2014/main" id="{EC93D639-C1E4-402C-81CB-9C7424F597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52469"/>
          <a:stretch/>
        </p:blipFill>
        <p:spPr>
          <a:xfrm>
            <a:off x="0" y="6029528"/>
            <a:ext cx="2703443" cy="860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1883954-4963-4EDF-919D-EA457EDA6AE0}"/>
              </a:ext>
            </a:extLst>
          </p:cNvPr>
          <p:cNvSpPr/>
          <p:nvPr/>
        </p:nvSpPr>
        <p:spPr>
          <a:xfrm>
            <a:off x="0" y="4918509"/>
            <a:ext cx="12192000" cy="1111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C8D8AD-DAE8-47CB-A7B7-1DDA0545D9CE}"/>
              </a:ext>
            </a:extLst>
          </p:cNvPr>
          <p:cNvSpPr txBox="1"/>
          <p:nvPr/>
        </p:nvSpPr>
        <p:spPr>
          <a:xfrm>
            <a:off x="239151" y="929755"/>
            <a:ext cx="11713698" cy="36009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557799"/>
                </a:solidFill>
                <a:latin typeface="Consolas" panose="020B0609020204030204" pitchFamily="49" charset="0"/>
              </a:rPr>
              <a:t>&lt;!DOCTYPE </a:t>
            </a:r>
            <a:r>
              <a:rPr lang="pt-BR" altLang="pt-BR" dirty="0" err="1">
                <a:solidFill>
                  <a:srgbClr val="557799"/>
                </a:solidFill>
                <a:latin typeface="Consolas" panose="020B0609020204030204" pitchFamily="49" charset="0"/>
              </a:rPr>
              <a:t>html</a:t>
            </a:r>
            <a:r>
              <a:rPr lang="pt-BR" altLang="pt-BR" dirty="0">
                <a:solidFill>
                  <a:srgbClr val="557799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dirty="0" err="1">
                <a:solidFill>
                  <a:srgbClr val="007700"/>
                </a:solidFill>
                <a:latin typeface="Consolas" panose="020B0609020204030204" pitchFamily="49" charset="0"/>
              </a:rPr>
              <a:t>html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dirty="0" err="1">
                <a:solidFill>
                  <a:srgbClr val="007700"/>
                </a:solidFill>
                <a:latin typeface="Consolas" panose="020B0609020204030204" pitchFamily="49" charset="0"/>
              </a:rPr>
              <a:t>head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          &lt;meta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dirty="0" err="1">
                <a:solidFill>
                  <a:srgbClr val="0000CC"/>
                </a:solidFill>
                <a:latin typeface="Consolas" panose="020B0609020204030204" pitchFamily="49" charset="0"/>
              </a:rPr>
              <a:t>charset</a:t>
            </a:r>
            <a:r>
              <a:rPr lang="pt-BR" altLang="pt-BR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"UTF-8"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         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&lt;meta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dirty="0" err="1">
                <a:solidFill>
                  <a:srgbClr val="0000CC"/>
                </a:solidFill>
                <a:latin typeface="Consolas" panose="020B0609020204030204" pitchFamily="49" charset="0"/>
              </a:rPr>
              <a:t>name</a:t>
            </a:r>
            <a:r>
              <a:rPr lang="pt-BR" altLang="pt-BR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viewport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" </a:t>
            </a:r>
            <a:r>
              <a:rPr lang="pt-BR" altLang="pt-BR" dirty="0" err="1">
                <a:solidFill>
                  <a:srgbClr val="0000CC"/>
                </a:solidFill>
                <a:latin typeface="Consolas" panose="020B0609020204030204" pitchFamily="49" charset="0"/>
              </a:rPr>
              <a:t>content</a:t>
            </a:r>
            <a:r>
              <a:rPr lang="pt-BR" altLang="pt-BR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pt-BR" alt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device-width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alt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initial-scale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=1.0"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         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dirty="0" err="1">
                <a:solidFill>
                  <a:srgbClr val="007700"/>
                </a:solidFill>
                <a:latin typeface="Consolas" panose="020B0609020204030204" pitchFamily="49" charset="0"/>
              </a:rPr>
              <a:t>title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Meu Primeiro Site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&lt;/</a:t>
            </a:r>
            <a:r>
              <a:rPr lang="pt-BR" altLang="pt-BR" dirty="0" err="1">
                <a:solidFill>
                  <a:srgbClr val="007700"/>
                </a:solidFill>
                <a:latin typeface="Consolas" panose="020B0609020204030204" pitchFamily="49" charset="0"/>
              </a:rPr>
              <a:t>title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dirty="0">
              <a:solidFill>
                <a:srgbClr val="0077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          </a:t>
            </a:r>
            <a:r>
              <a:rPr lang="pt-BR" altLang="pt-BR" dirty="0">
                <a:solidFill>
                  <a:srgbClr val="888888"/>
                </a:solidFill>
                <a:latin typeface="Consolas" panose="020B0609020204030204" pitchFamily="49" charset="0"/>
              </a:rPr>
              <a:t>&lt;!-- </a:t>
            </a:r>
            <a:r>
              <a:rPr lang="pt-BR" altLang="pt-BR" dirty="0" err="1">
                <a:solidFill>
                  <a:srgbClr val="888888"/>
                </a:solidFill>
                <a:latin typeface="Consolas" panose="020B0609020204030204" pitchFamily="49" charset="0"/>
              </a:rPr>
              <a:t>Linkando</a:t>
            </a:r>
            <a:r>
              <a:rPr lang="pt-BR" altLang="pt-BR" dirty="0">
                <a:solidFill>
                  <a:srgbClr val="888888"/>
                </a:solidFill>
                <a:latin typeface="Consolas" panose="020B0609020204030204" pitchFamily="49" charset="0"/>
              </a:rPr>
              <a:t> o </a:t>
            </a:r>
            <a:r>
              <a:rPr lang="pt-BR" altLang="pt-BR" dirty="0" err="1">
                <a:solidFill>
                  <a:srgbClr val="888888"/>
                </a:solidFill>
                <a:latin typeface="Consolas" panose="020B0609020204030204" pitchFamily="49" charset="0"/>
              </a:rPr>
              <a:t>Bootstrap</a:t>
            </a:r>
            <a:r>
              <a:rPr lang="pt-BR" altLang="pt-BR" dirty="0">
                <a:solidFill>
                  <a:srgbClr val="888888"/>
                </a:solidFill>
                <a:latin typeface="Consolas" panose="020B0609020204030204" pitchFamily="49" charset="0"/>
              </a:rPr>
              <a:t> 4 ao seu site 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888888"/>
                </a:solidFill>
                <a:latin typeface="Consolas" panose="020B0609020204030204" pitchFamily="49" charset="0"/>
              </a:rPr>
              <a:t>          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&lt;link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dirty="0" err="1">
                <a:solidFill>
                  <a:srgbClr val="0000CC"/>
                </a:solidFill>
                <a:latin typeface="Consolas" panose="020B0609020204030204" pitchFamily="49" charset="0"/>
              </a:rPr>
              <a:t>rel</a:t>
            </a:r>
            <a:r>
              <a:rPr lang="pt-BR" altLang="pt-BR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stylesheet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" </a:t>
            </a:r>
            <a:r>
              <a:rPr lang="pt-BR" altLang="pt-BR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dirty="0">
                <a:solidFill>
                  <a:srgbClr val="0000CC"/>
                </a:solidFill>
                <a:latin typeface="Consolas" panose="020B0609020204030204" pitchFamily="49" charset="0"/>
              </a:rPr>
              <a:t>="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https://stackpath.bootstrapcdn.com/bootstrap/4.1.3/css/bootstrap.min.css" </a:t>
            </a:r>
            <a:r>
              <a:rPr lang="pt-BR" altLang="pt-BR" dirty="0" err="1">
                <a:solidFill>
                  <a:srgbClr val="0000CC"/>
                </a:solidFill>
                <a:latin typeface="Consolas" panose="020B0609020204030204" pitchFamily="49" charset="0"/>
              </a:rPr>
              <a:t>integrity</a:t>
            </a:r>
            <a:r>
              <a:rPr lang="pt-BR" altLang="pt-BR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"sha384-MCw98/SFnGE8fJT3GXwEOngsV7Zt27NXFoaoApmYm81iuXoPkFOJwJ8ERdknLPMO“ </a:t>
            </a:r>
            <a:r>
              <a:rPr lang="pt-BR" altLang="pt-BR" dirty="0" err="1">
                <a:solidFill>
                  <a:srgbClr val="0000CC"/>
                </a:solidFill>
                <a:latin typeface="Consolas" panose="020B0609020204030204" pitchFamily="49" charset="0"/>
              </a:rPr>
              <a:t>crossorigin</a:t>
            </a:r>
            <a:r>
              <a:rPr lang="pt-BR" altLang="pt-BR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anonymous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2000" dirty="0">
              <a:solidFill>
                <a:srgbClr val="0077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dirty="0">
                <a:solidFill>
                  <a:srgbClr val="007700"/>
                </a:solidFill>
                <a:latin typeface="Consolas" panose="020B0609020204030204" pitchFamily="49" charset="0"/>
              </a:rPr>
              <a:t>       </a:t>
            </a:r>
            <a:r>
              <a:rPr lang="pt-BR" altLang="pt-BR" sz="2000" b="1" dirty="0">
                <a:solidFill>
                  <a:srgbClr val="888888"/>
                </a:solidFill>
                <a:latin typeface="Arial Unicode MS"/>
              </a:rPr>
              <a:t>&lt;!-- </a:t>
            </a:r>
            <a:r>
              <a:rPr lang="pt-BR" altLang="pt-BR" sz="2000" b="1" dirty="0" err="1">
                <a:solidFill>
                  <a:srgbClr val="888888"/>
                </a:solidFill>
                <a:latin typeface="Arial Unicode MS"/>
              </a:rPr>
              <a:t>Linkando</a:t>
            </a:r>
            <a:r>
              <a:rPr lang="pt-BR" altLang="pt-BR" sz="2000" b="1" dirty="0">
                <a:solidFill>
                  <a:srgbClr val="888888"/>
                </a:solidFill>
                <a:latin typeface="Arial Unicode MS"/>
              </a:rPr>
              <a:t> o CSS personalizado ao seu site --&gt;</a:t>
            </a:r>
            <a:endParaRPr lang="pt-BR" altLang="pt-BR" sz="2000" b="1" dirty="0">
              <a:solidFill>
                <a:srgbClr val="0077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 </a:t>
            </a:r>
            <a:r>
              <a:rPr lang="pt-BR" altLang="pt-BR" sz="2000" b="1" dirty="0">
                <a:solidFill>
                  <a:srgbClr val="007700"/>
                </a:solidFill>
                <a:latin typeface="Arial Unicode MS"/>
              </a:rPr>
              <a:t>&lt;link</a:t>
            </a:r>
            <a:r>
              <a:rPr lang="pt-BR" altLang="pt-BR" sz="2000" b="1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lang="pt-BR" altLang="pt-BR" sz="2000" b="1" dirty="0" err="1">
                <a:solidFill>
                  <a:srgbClr val="0000CC"/>
                </a:solidFill>
                <a:latin typeface="Arial Unicode MS"/>
              </a:rPr>
              <a:t>rel</a:t>
            </a:r>
            <a:r>
              <a:rPr lang="pt-BR" altLang="pt-BR" sz="2000" b="1" dirty="0">
                <a:solidFill>
                  <a:srgbClr val="0000CC"/>
                </a:solidFill>
                <a:latin typeface="Arial Unicode MS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Arial Unicode MS"/>
              </a:rPr>
              <a:t>stylesheet</a:t>
            </a:r>
            <a:r>
              <a:rPr lang="pt-BR" altLang="pt-BR" sz="2000" b="1" dirty="0">
                <a:solidFill>
                  <a:schemeClr val="tx1"/>
                </a:solidFill>
                <a:latin typeface="Arial Unicode MS"/>
              </a:rPr>
              <a:t>" </a:t>
            </a:r>
            <a:r>
              <a:rPr lang="pt-BR" altLang="pt-BR" sz="2000" b="1" dirty="0" err="1">
                <a:solidFill>
                  <a:srgbClr val="0000CC"/>
                </a:solidFill>
                <a:latin typeface="Arial Unicode MS"/>
              </a:rPr>
              <a:t>href</a:t>
            </a:r>
            <a:r>
              <a:rPr lang="pt-BR" altLang="pt-BR" sz="2000" b="1" dirty="0">
                <a:solidFill>
                  <a:srgbClr val="0000CC"/>
                </a:solidFill>
                <a:latin typeface="Arial Unicode MS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Arial Unicode MS"/>
              </a:rPr>
              <a:t>"index.css" </a:t>
            </a:r>
            <a:r>
              <a:rPr lang="pt-BR" altLang="pt-BR" sz="2000" b="1" dirty="0">
                <a:solidFill>
                  <a:srgbClr val="007700"/>
                </a:solidFill>
                <a:latin typeface="Arial Unicode MS"/>
              </a:rPr>
              <a:t>&gt;</a:t>
            </a:r>
            <a:r>
              <a:rPr lang="pt-BR" altLang="pt-BR" sz="2000" b="1" dirty="0">
                <a:solidFill>
                  <a:schemeClr val="tx1"/>
                </a:solidFill>
              </a:rPr>
              <a:t> </a:t>
            </a:r>
            <a:endParaRPr lang="pt-BR" altLang="pt-BR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&lt;/</a:t>
            </a:r>
            <a:r>
              <a:rPr lang="pt-BR" altLang="pt-BR" dirty="0" err="1">
                <a:solidFill>
                  <a:srgbClr val="007700"/>
                </a:solidFill>
                <a:latin typeface="Consolas" panose="020B0609020204030204" pitchFamily="49" charset="0"/>
              </a:rPr>
              <a:t>head</a:t>
            </a:r>
            <a:r>
              <a:rPr lang="pt-BR" altLang="pt-BR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298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8C477E7-79AA-4A63-8B38-EEA389726B24}"/>
              </a:ext>
            </a:extLst>
          </p:cNvPr>
          <p:cNvSpPr/>
          <p:nvPr/>
        </p:nvSpPr>
        <p:spPr>
          <a:xfrm>
            <a:off x="14514" y="5960384"/>
            <a:ext cx="12177486" cy="93737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062240" y="607814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0BABD69-2463-4498-BDDC-0C75473E2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38" b="17987"/>
          <a:stretch/>
        </p:blipFill>
        <p:spPr>
          <a:xfrm>
            <a:off x="29029" y="653621"/>
            <a:ext cx="12162971" cy="4787297"/>
          </a:xfrm>
          <a:prstGeom prst="rect">
            <a:avLst/>
          </a:prstGeom>
        </p:spPr>
      </p:pic>
      <p:pic>
        <p:nvPicPr>
          <p:cNvPr id="5" name="Google Shape;259;p47">
            <a:extLst>
              <a:ext uri="{FF2B5EF4-FFF2-40B4-BE49-F238E27FC236}">
                <a16:creationId xmlns:a16="http://schemas.microsoft.com/office/drawing/2014/main" id="{A0F4A13F-890F-4D79-B75D-4A4264867B1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7989"/>
          <a:stretch/>
        </p:blipFill>
        <p:spPr>
          <a:xfrm>
            <a:off x="0" y="5960385"/>
            <a:ext cx="2690191" cy="9373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7A0CAA-1E4C-4913-93BA-8ECD406F4DCE}"/>
              </a:ext>
            </a:extLst>
          </p:cNvPr>
          <p:cNvSpPr txBox="1"/>
          <p:nvPr/>
        </p:nvSpPr>
        <p:spPr>
          <a:xfrm>
            <a:off x="3964203" y="6167460"/>
            <a:ext cx="58240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Resultado após o código do Menu</a:t>
            </a:r>
          </a:p>
        </p:txBody>
      </p:sp>
    </p:spTree>
    <p:extLst>
      <p:ext uri="{BB962C8B-B14F-4D97-AF65-F5344CB8AC3E}">
        <p14:creationId xmlns:p14="http://schemas.microsoft.com/office/powerpoint/2010/main" val="409415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8C477E7-79AA-4A63-8B38-EEA389726B24}"/>
              </a:ext>
            </a:extLst>
          </p:cNvPr>
          <p:cNvSpPr/>
          <p:nvPr/>
        </p:nvSpPr>
        <p:spPr>
          <a:xfrm>
            <a:off x="14514" y="5913188"/>
            <a:ext cx="12177486" cy="93156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062240" y="6136991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9;p47">
            <a:extLst>
              <a:ext uri="{FF2B5EF4-FFF2-40B4-BE49-F238E27FC236}">
                <a16:creationId xmlns:a16="http://schemas.microsoft.com/office/drawing/2014/main" id="{A0F4A13F-890F-4D79-B75D-4A4264867B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07292"/>
            <a:ext cx="2745650" cy="9315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7A0CAA-1E4C-4913-93BA-8ECD406F4DCE}"/>
              </a:ext>
            </a:extLst>
          </p:cNvPr>
          <p:cNvSpPr txBox="1"/>
          <p:nvPr/>
        </p:nvSpPr>
        <p:spPr>
          <a:xfrm>
            <a:off x="4031932" y="6112025"/>
            <a:ext cx="58240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         Criando nosso Banner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390739-E409-4E01-A73D-7969865962B4}"/>
              </a:ext>
            </a:extLst>
          </p:cNvPr>
          <p:cNvSpPr/>
          <p:nvPr/>
        </p:nvSpPr>
        <p:spPr>
          <a:xfrm>
            <a:off x="184568" y="2616590"/>
            <a:ext cx="3733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&lt;header&gt;&lt;/header&gt;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1AABE93-D81B-4E6E-ABE3-74AFD0C2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932" y="1532431"/>
            <a:ext cx="7898437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 background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DD22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DD2200"/>
                </a:solidFill>
                <a:effectLst/>
                <a:latin typeface="Consolas" panose="020B0609020204030204" pitchFamily="49" charset="0"/>
              </a:rPr>
              <a:t>("aulas.jpg")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cover;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3F1F9C8-4A40-4FBA-A49A-C4D27FA38CE8}"/>
              </a:ext>
            </a:extLst>
          </p:cNvPr>
          <p:cNvSpPr txBox="1"/>
          <p:nvPr/>
        </p:nvSpPr>
        <p:spPr>
          <a:xfrm>
            <a:off x="5595137" y="370078"/>
            <a:ext cx="58240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                  No </a:t>
            </a:r>
            <a:r>
              <a:rPr lang="pt-BR" sz="2800" u="sng" dirty="0"/>
              <a:t>index.css</a:t>
            </a:r>
            <a:r>
              <a:rPr lang="pt-BR" sz="2800" dirty="0"/>
              <a:t>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5C3FA3-8359-48A2-B6D9-479CF4506673}"/>
              </a:ext>
            </a:extLst>
          </p:cNvPr>
          <p:cNvSpPr txBox="1"/>
          <p:nvPr/>
        </p:nvSpPr>
        <p:spPr>
          <a:xfrm>
            <a:off x="562709" y="370078"/>
            <a:ext cx="3995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No </a:t>
            </a:r>
            <a:r>
              <a:rPr lang="pt-BR" sz="2800" u="sng" dirty="0"/>
              <a:t>index.html</a:t>
            </a:r>
            <a:r>
              <a:rPr lang="pt-BR" sz="2800" dirty="0"/>
              <a:t>:</a:t>
            </a:r>
          </a:p>
        </p:txBody>
      </p:sp>
      <p:sp>
        <p:nvSpPr>
          <p:cNvPr id="11" name="Sinal de Subtração 10">
            <a:extLst>
              <a:ext uri="{FF2B5EF4-FFF2-40B4-BE49-F238E27FC236}">
                <a16:creationId xmlns:a16="http://schemas.microsoft.com/office/drawing/2014/main" id="{BFE43672-109D-484F-A62A-F60D4B00FC85}"/>
              </a:ext>
            </a:extLst>
          </p:cNvPr>
          <p:cNvSpPr/>
          <p:nvPr/>
        </p:nvSpPr>
        <p:spPr>
          <a:xfrm rot="5400000">
            <a:off x="683821" y="2860670"/>
            <a:ext cx="6696222" cy="412350"/>
          </a:xfrm>
          <a:prstGeom prst="mathMinus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496A15-60C6-48FB-9847-87985B086AA8}"/>
              </a:ext>
            </a:extLst>
          </p:cNvPr>
          <p:cNvSpPr txBox="1"/>
          <p:nvPr/>
        </p:nvSpPr>
        <p:spPr>
          <a:xfrm>
            <a:off x="5721032" y="4231627"/>
            <a:ext cx="6133037" cy="156966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</a:rPr>
              <a:t>Baixem a imagem!</a:t>
            </a:r>
          </a:p>
          <a:p>
            <a:pPr algn="ctr"/>
            <a:endParaRPr lang="pt-BR" sz="3200" b="1" dirty="0">
              <a:solidFill>
                <a:srgbClr val="FF0000"/>
              </a:solidFill>
            </a:endParaRPr>
          </a:p>
          <a:p>
            <a:pPr algn="ctr"/>
            <a:r>
              <a:rPr lang="pt-BR" sz="3200" b="1" dirty="0">
                <a:solidFill>
                  <a:srgbClr val="FF0000"/>
                </a:solidFill>
                <a:hlinkClick r:id="rId5"/>
              </a:rPr>
              <a:t>http://bit.ly/HeaderSite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26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8C477E7-79AA-4A63-8B38-EEA389726B24}"/>
              </a:ext>
            </a:extLst>
          </p:cNvPr>
          <p:cNvSpPr/>
          <p:nvPr/>
        </p:nvSpPr>
        <p:spPr>
          <a:xfrm>
            <a:off x="14514" y="6137654"/>
            <a:ext cx="12177486" cy="72034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929718" y="6156138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9;p47">
            <a:extLst>
              <a:ext uri="{FF2B5EF4-FFF2-40B4-BE49-F238E27FC236}">
                <a16:creationId xmlns:a16="http://schemas.microsoft.com/office/drawing/2014/main" id="{A0F4A13F-890F-4D79-B75D-4A4264867B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6156028"/>
            <a:ext cx="2067340" cy="720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7A0CAA-1E4C-4913-93BA-8ECD406F4DCE}"/>
              </a:ext>
            </a:extLst>
          </p:cNvPr>
          <p:cNvSpPr txBox="1"/>
          <p:nvPr/>
        </p:nvSpPr>
        <p:spPr>
          <a:xfrm>
            <a:off x="3330530" y="6254590"/>
            <a:ext cx="60236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Resultado após o código do Banner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0F1F64-9354-4A17-8D25-BF42EF41D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855"/>
          <a:stretch/>
        </p:blipFill>
        <p:spPr>
          <a:xfrm>
            <a:off x="-1" y="523020"/>
            <a:ext cx="12192000" cy="48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8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4087899" y="6143200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a parte das habilidades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E43AFEB-49CF-4555-992B-46E0B5067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35" y="264571"/>
            <a:ext cx="9266960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F43937-C23F-4812-9645-F468F1CB82A0}"/>
              </a:ext>
            </a:extLst>
          </p:cNvPr>
          <p:cNvSpPr txBox="1"/>
          <p:nvPr/>
        </p:nvSpPr>
        <p:spPr>
          <a:xfrm>
            <a:off x="5957143" y="4404165"/>
            <a:ext cx="5804453" cy="1200329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Vamos dividir a linha em 3 colunas!</a:t>
            </a:r>
          </a:p>
        </p:txBody>
      </p:sp>
    </p:spTree>
    <p:extLst>
      <p:ext uri="{BB962C8B-B14F-4D97-AF65-F5344CB8AC3E}">
        <p14:creationId xmlns:p14="http://schemas.microsoft.com/office/powerpoint/2010/main" val="209781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16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3CAC98-2BDD-43DA-A199-DB8941F8728C}"/>
              </a:ext>
            </a:extLst>
          </p:cNvPr>
          <p:cNvSpPr txBox="1"/>
          <p:nvPr/>
        </p:nvSpPr>
        <p:spPr>
          <a:xfrm>
            <a:off x="5523300" y="6084689"/>
            <a:ext cx="2828707" cy="694140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Ícones</a:t>
            </a:r>
            <a:endParaRPr lang="en-US" sz="2800" kern="1200" dirty="0">
              <a:solidFill>
                <a:srgbClr val="40404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038673" y="6127234"/>
            <a:ext cx="914176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E4AD960-E9A7-4679-8C5F-E00394FFD250}"/>
              </a:ext>
            </a:extLst>
          </p:cNvPr>
          <p:cNvSpPr txBox="1"/>
          <p:nvPr/>
        </p:nvSpPr>
        <p:spPr>
          <a:xfrm>
            <a:off x="239151" y="140677"/>
            <a:ext cx="5678882" cy="381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8" name="Google Shape;206;p40">
            <a:extLst>
              <a:ext uri="{FF2B5EF4-FFF2-40B4-BE49-F238E27FC236}">
                <a16:creationId xmlns:a16="http://schemas.microsoft.com/office/drawing/2014/main" id="{EC93D639-C1E4-402C-81CB-9C7424F597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52469"/>
          <a:stretch/>
        </p:blipFill>
        <p:spPr>
          <a:xfrm>
            <a:off x="7928" y="5987582"/>
            <a:ext cx="2828706" cy="8883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65F689B-EDE5-4C56-B8FE-4603F0E8245C}"/>
              </a:ext>
            </a:extLst>
          </p:cNvPr>
          <p:cNvSpPr/>
          <p:nvPr/>
        </p:nvSpPr>
        <p:spPr>
          <a:xfrm>
            <a:off x="0" y="4918509"/>
            <a:ext cx="12192000" cy="62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56BAA4-F9B0-447C-8D35-D2A1FDE04A2B}"/>
              </a:ext>
            </a:extLst>
          </p:cNvPr>
          <p:cNvSpPr/>
          <p:nvPr/>
        </p:nvSpPr>
        <p:spPr>
          <a:xfrm>
            <a:off x="0" y="5420139"/>
            <a:ext cx="12184072" cy="567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C8D8AD-DAE8-47CB-A7B7-1DDA0545D9CE}"/>
              </a:ext>
            </a:extLst>
          </p:cNvPr>
          <p:cNvSpPr txBox="1"/>
          <p:nvPr/>
        </p:nvSpPr>
        <p:spPr>
          <a:xfrm>
            <a:off x="239151" y="526041"/>
            <a:ext cx="11713698" cy="50475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557799"/>
                </a:solidFill>
                <a:latin typeface="Consolas" panose="020B0609020204030204" pitchFamily="49" charset="0"/>
              </a:rPr>
              <a:t>&lt;!DOCTYPE </a:t>
            </a:r>
            <a:r>
              <a:rPr lang="pt-BR" altLang="pt-BR" sz="1600" dirty="0" err="1">
                <a:solidFill>
                  <a:srgbClr val="557799"/>
                </a:solidFill>
                <a:latin typeface="Consolas" panose="020B0609020204030204" pitchFamily="49" charset="0"/>
              </a:rPr>
              <a:t>html</a:t>
            </a:r>
            <a:r>
              <a:rPr lang="pt-BR" altLang="pt-BR" sz="1600" dirty="0">
                <a:solidFill>
                  <a:srgbClr val="557799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html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head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&lt;meta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charset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"UTF-8"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&lt;meta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name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viewport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content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device-width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initial-scale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=1.0"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title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Meu Primeiro Site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title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1600" dirty="0">
              <a:solidFill>
                <a:srgbClr val="0077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</a:t>
            </a:r>
            <a:r>
              <a:rPr lang="pt-BR" altLang="pt-BR" sz="1600" dirty="0">
                <a:solidFill>
                  <a:srgbClr val="888888"/>
                </a:solidFill>
                <a:latin typeface="Consolas" panose="020B0609020204030204" pitchFamily="49" charset="0"/>
              </a:rPr>
              <a:t>&lt;!-- </a:t>
            </a:r>
            <a:r>
              <a:rPr lang="pt-BR" altLang="pt-BR" sz="1600" dirty="0" err="1">
                <a:solidFill>
                  <a:srgbClr val="888888"/>
                </a:solidFill>
                <a:latin typeface="Consolas" panose="020B0609020204030204" pitchFamily="49" charset="0"/>
              </a:rPr>
              <a:t>Linkando</a:t>
            </a:r>
            <a:r>
              <a:rPr lang="pt-BR" altLang="pt-BR" sz="1600" dirty="0">
                <a:solidFill>
                  <a:srgbClr val="888888"/>
                </a:solidFill>
                <a:latin typeface="Consolas" panose="020B0609020204030204" pitchFamily="49" charset="0"/>
              </a:rPr>
              <a:t> o </a:t>
            </a:r>
            <a:r>
              <a:rPr lang="pt-BR" altLang="pt-BR" sz="1600" dirty="0" err="1">
                <a:solidFill>
                  <a:srgbClr val="888888"/>
                </a:solidFill>
                <a:latin typeface="Consolas" panose="020B0609020204030204" pitchFamily="49" charset="0"/>
              </a:rPr>
              <a:t>Bootstrap</a:t>
            </a:r>
            <a:r>
              <a:rPr lang="pt-BR" altLang="pt-BR" sz="1600" dirty="0">
                <a:solidFill>
                  <a:srgbClr val="888888"/>
                </a:solidFill>
                <a:latin typeface="Consolas" panose="020B0609020204030204" pitchFamily="49" charset="0"/>
              </a:rPr>
              <a:t> 4 ao seu site 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888888"/>
                </a:solidFill>
                <a:latin typeface="Consolas" panose="020B0609020204030204" pitchFamily="49" charset="0"/>
              </a:rPr>
              <a:t>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&lt;link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rel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stylesheet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="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https://stackpath.bootstrapcdn.com/bootstrap/4.1.3/css/bootstrap.min.css"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integrity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"sha384-MCw98/SFnGE8fJT3GXwEOngsV7Zt27NXFoaoApmYm81iuXoPkFOJwJ8ERdknLPMO"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crossorigin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anonymous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1600" b="1" dirty="0">
              <a:solidFill>
                <a:srgbClr val="0077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b="1" dirty="0">
                <a:solidFill>
                  <a:srgbClr val="007700"/>
                </a:solidFill>
                <a:latin typeface="Consolas" panose="020B0609020204030204" pitchFamily="49" charset="0"/>
              </a:rPr>
              <a:t>          </a:t>
            </a:r>
            <a:r>
              <a:rPr lang="pt-BR" altLang="pt-BR" sz="2000" b="1" dirty="0">
                <a:solidFill>
                  <a:srgbClr val="888888"/>
                </a:solidFill>
                <a:latin typeface="Consolas" panose="020B0609020204030204" pitchFamily="49" charset="0"/>
              </a:rPr>
              <a:t>&lt;!-- </a:t>
            </a:r>
            <a:r>
              <a:rPr lang="pt-BR" altLang="pt-BR" sz="2000" b="1" dirty="0" err="1">
                <a:solidFill>
                  <a:srgbClr val="888888"/>
                </a:solidFill>
                <a:latin typeface="Consolas" panose="020B0609020204030204" pitchFamily="49" charset="0"/>
              </a:rPr>
              <a:t>Linkando</a:t>
            </a:r>
            <a:r>
              <a:rPr lang="pt-BR" altLang="pt-BR" sz="2000" b="1" dirty="0">
                <a:solidFill>
                  <a:srgbClr val="888888"/>
                </a:solidFill>
                <a:latin typeface="Consolas" panose="020B0609020204030204" pitchFamily="49" charset="0"/>
              </a:rPr>
              <a:t> os ícones ao seu site 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        &lt;link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rel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stylesheet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"https://cdnjs.cloudflare.com/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ajax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libs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simple-line-icons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/2.4.1/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css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/simple-line-icons.css"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head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22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4087899" y="6143200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a parte das habilidades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E43AFEB-49CF-4555-992B-46E0B5067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35" y="295350"/>
            <a:ext cx="11238654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             </a:t>
            </a: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&lt;i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800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8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800" dirty="0" err="1">
                <a:solidFill>
                  <a:schemeClr val="tx1"/>
                </a:solidFill>
                <a:latin typeface="Consolas" panose="020B0609020204030204" pitchFamily="49" charset="0"/>
              </a:rPr>
              <a:t>icon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pt-BR" altLang="pt-BR" sz="2800" dirty="0" err="1">
                <a:solidFill>
                  <a:schemeClr val="tx1"/>
                </a:solidFill>
                <a:latin typeface="Consolas" panose="020B0609020204030204" pitchFamily="49" charset="0"/>
              </a:rPr>
              <a:t>screen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-desktop"</a:t>
            </a: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&gt;&lt;/i&gt;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             &lt;h3&gt;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HTML</a:t>
            </a: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&lt;/h3&gt;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             &lt;p&gt;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Veja meus últimos trabalhos com HTML</a:t>
            </a: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&lt;/p&gt;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&lt;a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800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sz="28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"#"</a:t>
            </a: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Veja agora</a:t>
            </a: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&lt;/a&gt;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305CA6F-AC3E-4E97-B63D-87EEEB9E4698}"/>
              </a:ext>
            </a:extLst>
          </p:cNvPr>
          <p:cNvSpPr txBox="1"/>
          <p:nvPr/>
        </p:nvSpPr>
        <p:spPr>
          <a:xfrm>
            <a:off x="5957144" y="4477965"/>
            <a:ext cx="5068666" cy="646331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 </a:t>
            </a:r>
            <a:r>
              <a:rPr lang="pt-BR" sz="3600" dirty="0" err="1">
                <a:solidFill>
                  <a:srgbClr val="FF0000"/>
                </a:solidFill>
              </a:rPr>
              <a:t>Populando</a:t>
            </a:r>
            <a:r>
              <a:rPr lang="pt-BR" sz="3600" dirty="0">
                <a:solidFill>
                  <a:srgbClr val="FF0000"/>
                </a:solidFill>
              </a:rPr>
              <a:t> a 1ª coluna!</a:t>
            </a:r>
          </a:p>
        </p:txBody>
      </p:sp>
    </p:spTree>
    <p:extLst>
      <p:ext uri="{BB962C8B-B14F-4D97-AF65-F5344CB8AC3E}">
        <p14:creationId xmlns:p14="http://schemas.microsoft.com/office/powerpoint/2010/main" val="233690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4087899" y="6143200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a parte das habilidades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E43AFEB-49CF-4555-992B-46E0B5067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35" y="295354"/>
            <a:ext cx="9781524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pt-BR" sz="24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4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"pb-5 pt-5 </a:t>
            </a:r>
            <a:r>
              <a:rPr lang="pt-BR" altLang="pt-BR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bg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-light"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"col-4 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-center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               &lt;i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icon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screen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-desktop </a:t>
            </a:r>
            <a:r>
              <a:rPr lang="pt-BR" altLang="pt-BR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text-primary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&gt;&lt;/i&gt;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               &lt;h3 </a:t>
            </a:r>
            <a:r>
              <a:rPr lang="pt-BR" altLang="pt-BR" sz="24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4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"mt-3"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HTML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&lt;/h3&gt;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               &lt;p </a:t>
            </a:r>
            <a:r>
              <a:rPr lang="pt-BR" altLang="pt-BR" sz="2400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4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400" dirty="0">
                <a:solidFill>
                  <a:schemeClr val="tx1"/>
                </a:solidFill>
                <a:latin typeface="Consolas" panose="020B0609020204030204" pitchFamily="49" charset="0"/>
              </a:rPr>
              <a:t>"lead"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Veja meus últimos trabalhos com HTML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&lt;/p&gt;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&lt;a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"#" </a:t>
            </a:r>
            <a:r>
              <a:rPr lang="pt-BR" altLang="pt-BR" sz="24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4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text-danger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Veja agora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&lt;/a&gt;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"col-4"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305CA6F-AC3E-4E97-B63D-87EEEB9E4698}"/>
              </a:ext>
            </a:extLst>
          </p:cNvPr>
          <p:cNvSpPr txBox="1"/>
          <p:nvPr/>
        </p:nvSpPr>
        <p:spPr>
          <a:xfrm>
            <a:off x="5957144" y="4477965"/>
            <a:ext cx="5479482" cy="1200329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 Adicionando as classes do </a:t>
            </a:r>
            <a:r>
              <a:rPr lang="pt-BR" sz="3600" dirty="0" err="1">
                <a:solidFill>
                  <a:srgbClr val="FF0000"/>
                </a:solidFill>
              </a:rPr>
              <a:t>Bootstrap</a:t>
            </a:r>
            <a:r>
              <a:rPr lang="pt-BR" sz="3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0291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1B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5658000" y="929304"/>
            <a:ext cx="582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rgbClr val="FFFFFF"/>
                </a:solidFill>
                <a:latin typeface="Source Sans Pro"/>
                <a:ea typeface="Source Sans Pro"/>
                <a:sym typeface="Source Sans Pro"/>
              </a:rPr>
              <a:t>Monica Craveiro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r="57277"/>
          <a:stretch/>
        </p:blipFill>
        <p:spPr>
          <a:xfrm>
            <a:off x="10929719" y="5856983"/>
            <a:ext cx="914174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5642691" y="2269253"/>
            <a:ext cx="6097500" cy="151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lang="en-US" sz="2400" dirty="0">
                <a:solidFill>
                  <a:srgbClr val="FFFF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Sou Desenvolvedora Front-end, futura Full-stack, Bacharel em Sistemas de Informação e dou aulas de Front-end no curso hello.world; para mulheres no [des]programe.</a:t>
            </a:r>
            <a:endParaRPr sz="2400" dirty="0">
              <a:solidFill>
                <a:srgbClr val="FFFF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E3CE2-3645-470C-9761-0C793E830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56" y="1058593"/>
            <a:ext cx="4974407" cy="49588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717092-B320-42E8-9CFF-2616ED494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338" y="4321808"/>
            <a:ext cx="2943636" cy="21053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086588" y="6053879"/>
            <a:ext cx="914176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3355144" y="6163386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a parte das habilidades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305CA6F-AC3E-4E97-B63D-87EEEB9E4698}"/>
              </a:ext>
            </a:extLst>
          </p:cNvPr>
          <p:cNvSpPr txBox="1"/>
          <p:nvPr/>
        </p:nvSpPr>
        <p:spPr>
          <a:xfrm>
            <a:off x="6064194" y="2782669"/>
            <a:ext cx="5479482" cy="646331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 Personalizando o CSS!</a:t>
            </a:r>
          </a:p>
        </p:txBody>
      </p:sp>
      <p:pic>
        <p:nvPicPr>
          <p:cNvPr id="8" name="Google Shape;112;p17">
            <a:extLst>
              <a:ext uri="{FF2B5EF4-FFF2-40B4-BE49-F238E27FC236}">
                <a16:creationId xmlns:a16="http://schemas.microsoft.com/office/drawing/2014/main" id="{3443A7BF-FEA8-445E-8A49-FE266155E2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61680" y="6074066"/>
            <a:ext cx="914176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02D1CA-48B9-4946-8A5B-915AA3554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357" y="355896"/>
            <a:ext cx="5323573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-size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83483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8C477E7-79AA-4A63-8B38-EEA389726B24}"/>
              </a:ext>
            </a:extLst>
          </p:cNvPr>
          <p:cNvSpPr/>
          <p:nvPr/>
        </p:nvSpPr>
        <p:spPr>
          <a:xfrm>
            <a:off x="14514" y="6137654"/>
            <a:ext cx="12177486" cy="72034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929718" y="6156138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9;p47">
            <a:extLst>
              <a:ext uri="{FF2B5EF4-FFF2-40B4-BE49-F238E27FC236}">
                <a16:creationId xmlns:a16="http://schemas.microsoft.com/office/drawing/2014/main" id="{A0F4A13F-890F-4D79-B75D-4A4264867B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6156028"/>
            <a:ext cx="2067340" cy="720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7A0CAA-1E4C-4913-93BA-8ECD406F4DCE}"/>
              </a:ext>
            </a:extLst>
          </p:cNvPr>
          <p:cNvSpPr txBox="1"/>
          <p:nvPr/>
        </p:nvSpPr>
        <p:spPr>
          <a:xfrm>
            <a:off x="3330530" y="6254590"/>
            <a:ext cx="62343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Resultado após o código da 1ª coluna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4A26233-2783-4E83-A8BE-2894584C9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71" y="336149"/>
            <a:ext cx="10726057" cy="58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81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4087899" y="6143200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a parte das habilidades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305CA6F-AC3E-4E97-B63D-87EEEB9E4698}"/>
              </a:ext>
            </a:extLst>
          </p:cNvPr>
          <p:cNvSpPr txBox="1"/>
          <p:nvPr/>
        </p:nvSpPr>
        <p:spPr>
          <a:xfrm>
            <a:off x="6739021" y="4850905"/>
            <a:ext cx="5068666" cy="646331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 </a:t>
            </a:r>
            <a:r>
              <a:rPr lang="pt-BR" sz="3600" dirty="0" err="1">
                <a:solidFill>
                  <a:srgbClr val="FF0000"/>
                </a:solidFill>
              </a:rPr>
              <a:t>Populando</a:t>
            </a:r>
            <a:r>
              <a:rPr lang="pt-BR" sz="3600" dirty="0">
                <a:solidFill>
                  <a:srgbClr val="FF0000"/>
                </a:solidFill>
              </a:rPr>
              <a:t> a 2ª coluna!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0A742-B738-4AAC-AA90-CBF06969E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24" y="1770823"/>
            <a:ext cx="1144276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"col-4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-center"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&lt;i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icon-pencil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text-primary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&gt;&lt;/i&gt;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&lt;h3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"mt-3"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"lead"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Veja o que sei fazer com CSS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"#"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text-danger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Veja agora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364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4087899" y="6143200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a parte das habilidades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305CA6F-AC3E-4E97-B63D-87EEEB9E4698}"/>
              </a:ext>
            </a:extLst>
          </p:cNvPr>
          <p:cNvSpPr txBox="1"/>
          <p:nvPr/>
        </p:nvSpPr>
        <p:spPr>
          <a:xfrm>
            <a:off x="6739021" y="4850905"/>
            <a:ext cx="5068666" cy="646331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 </a:t>
            </a:r>
            <a:r>
              <a:rPr lang="pt-BR" sz="3600" dirty="0" err="1">
                <a:solidFill>
                  <a:srgbClr val="FF0000"/>
                </a:solidFill>
              </a:rPr>
              <a:t>Populando</a:t>
            </a:r>
            <a:r>
              <a:rPr lang="pt-BR" sz="3600" dirty="0">
                <a:solidFill>
                  <a:srgbClr val="FF0000"/>
                </a:solidFill>
              </a:rPr>
              <a:t> a 3ª coluna!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0A742-B738-4AAC-AA90-CBF06969E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24" y="1555380"/>
            <a:ext cx="11442763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"col-4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-center"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&lt;i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icon-magic-wand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text-primary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&gt;&lt;/i&gt;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&lt;h3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"mt-3"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altLang="pt-BR" sz="2800" dirty="0" err="1">
                <a:solidFill>
                  <a:schemeClr val="tx1"/>
                </a:solidFill>
                <a:latin typeface="Consolas" panose="020B0609020204030204" pitchFamily="49" charset="0"/>
              </a:rPr>
              <a:t>Bootstrap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"lead"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Fiz vários layouts </a:t>
            </a:r>
            <a:r>
              <a:rPr lang="pt-BR" altLang="pt-BR" sz="2800" dirty="0" err="1">
                <a:solidFill>
                  <a:schemeClr val="tx1"/>
                </a:solidFill>
                <a:latin typeface="Consolas" panose="020B0609020204030204" pitchFamily="49" charset="0"/>
              </a:rPr>
              <a:t>estilosos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com </a:t>
            </a:r>
            <a:r>
              <a:rPr lang="pt-BR" altLang="pt-BR" sz="2800" dirty="0" err="1">
                <a:solidFill>
                  <a:schemeClr val="tx1"/>
                </a:solidFill>
                <a:latin typeface="Consolas" panose="020B0609020204030204" pitchFamily="49" charset="0"/>
              </a:rPr>
              <a:t>Bootstrap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"#"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text-danger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Veja agora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909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8C477E7-79AA-4A63-8B38-EEA389726B24}"/>
              </a:ext>
            </a:extLst>
          </p:cNvPr>
          <p:cNvSpPr/>
          <p:nvPr/>
        </p:nvSpPr>
        <p:spPr>
          <a:xfrm>
            <a:off x="14514" y="6137654"/>
            <a:ext cx="12177486" cy="72034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929718" y="6156138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9;p47">
            <a:extLst>
              <a:ext uri="{FF2B5EF4-FFF2-40B4-BE49-F238E27FC236}">
                <a16:creationId xmlns:a16="http://schemas.microsoft.com/office/drawing/2014/main" id="{A0F4A13F-890F-4D79-B75D-4A4264867B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6156028"/>
            <a:ext cx="2067340" cy="720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7A0CAA-1E4C-4913-93BA-8ECD406F4DCE}"/>
              </a:ext>
            </a:extLst>
          </p:cNvPr>
          <p:cNvSpPr txBox="1"/>
          <p:nvPr/>
        </p:nvSpPr>
        <p:spPr>
          <a:xfrm>
            <a:off x="3116700" y="6254590"/>
            <a:ext cx="676365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Resultado após o código das habilidades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AE2C10-AB56-4004-A2AA-FDFD584B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42" y="281002"/>
            <a:ext cx="10290629" cy="56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6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4087899" y="6143200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a parte da Tecnologia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E43AFEB-49CF-4555-992B-46E0B5067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35" y="440257"/>
            <a:ext cx="9266960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"container-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fluid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			 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F43937-C23F-4812-9645-F468F1CB82A0}"/>
              </a:ext>
            </a:extLst>
          </p:cNvPr>
          <p:cNvSpPr txBox="1"/>
          <p:nvPr/>
        </p:nvSpPr>
        <p:spPr>
          <a:xfrm>
            <a:off x="5957143" y="4404165"/>
            <a:ext cx="5804453" cy="1200329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Vamos dividir a linha em 2 colunas!</a:t>
            </a:r>
          </a:p>
        </p:txBody>
      </p:sp>
    </p:spTree>
    <p:extLst>
      <p:ext uri="{BB962C8B-B14F-4D97-AF65-F5344CB8AC3E}">
        <p14:creationId xmlns:p14="http://schemas.microsoft.com/office/powerpoint/2010/main" val="2139561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4087899" y="6143200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a parte da Tecnologia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E43AFEB-49CF-4555-992B-46E0B5067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35" y="418462"/>
            <a:ext cx="10065256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"container-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fluid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	        &lt;h2&gt;</a:t>
            </a: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Tecnologia</a:t>
            </a: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&lt;/h2&gt;</a:t>
            </a:r>
          </a:p>
          <a:p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             &lt;p&gt;</a:t>
            </a:r>
            <a:r>
              <a:rPr lang="pt-BR" sz="2800" dirty="0">
                <a:latin typeface="Consolas" panose="020B0609020204030204" pitchFamily="49" charset="0"/>
              </a:rPr>
              <a:t>É minha maior paixão, desse criança</a:t>
            </a:r>
          </a:p>
          <a:p>
            <a:r>
              <a:rPr lang="pt-BR" sz="2800" dirty="0">
                <a:latin typeface="Consolas" panose="020B0609020204030204" pitchFamily="49" charset="0"/>
              </a:rPr>
              <a:t>		    	  curto tecnologia. Conforme crescia,</a:t>
            </a:r>
          </a:p>
          <a:p>
            <a:r>
              <a:rPr lang="pt-BR" sz="2800" dirty="0">
                <a:latin typeface="Consolas" panose="020B0609020204030204" pitchFamily="49" charset="0"/>
              </a:rPr>
              <a:t>                me fascinava cada vez mais.</a:t>
            </a:r>
            <a:r>
              <a:rPr lang="pt-BR" altLang="pt-BR" sz="2800" dirty="0">
                <a:solidFill>
                  <a:srgbClr val="007700"/>
                </a:solidFill>
                <a:latin typeface="Consolas" panose="020B0609020204030204" pitchFamily="49" charset="0"/>
              </a:rPr>
              <a:t>&lt;p&gt;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305CA6F-AC3E-4E97-B63D-87EEEB9E4698}"/>
              </a:ext>
            </a:extLst>
          </p:cNvPr>
          <p:cNvSpPr txBox="1"/>
          <p:nvPr/>
        </p:nvSpPr>
        <p:spPr>
          <a:xfrm>
            <a:off x="6567775" y="5001649"/>
            <a:ext cx="5068666" cy="646331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 </a:t>
            </a:r>
            <a:r>
              <a:rPr lang="pt-BR" sz="3600" dirty="0" err="1">
                <a:solidFill>
                  <a:srgbClr val="FF0000"/>
                </a:solidFill>
              </a:rPr>
              <a:t>Populando</a:t>
            </a:r>
            <a:r>
              <a:rPr lang="pt-BR" sz="3600" dirty="0">
                <a:solidFill>
                  <a:srgbClr val="FF0000"/>
                </a:solidFill>
              </a:rPr>
              <a:t> a 1ª coluna!</a:t>
            </a:r>
          </a:p>
        </p:txBody>
      </p:sp>
    </p:spTree>
    <p:extLst>
      <p:ext uri="{BB962C8B-B14F-4D97-AF65-F5344CB8AC3E}">
        <p14:creationId xmlns:p14="http://schemas.microsoft.com/office/powerpoint/2010/main" val="1500357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4087899" y="6143200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a parte da Tecnologia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E43AFEB-49CF-4555-992B-46E0B5067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35" y="726241"/>
            <a:ext cx="11548033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"container-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fluid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"col-6 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-auto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&lt;h2 </a:t>
            </a:r>
            <a:r>
              <a:rPr lang="pt-BR" altLang="pt-BR" sz="24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4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"pb-5"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Tecnologia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&lt;/h2&gt;</a:t>
            </a:r>
          </a:p>
          <a:p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               &lt;p </a:t>
            </a:r>
            <a:r>
              <a:rPr lang="pt-BR" altLang="pt-BR" sz="24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4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"lead"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sz="1600" dirty="0">
                <a:latin typeface="Consolas" panose="020B0609020204030204" pitchFamily="49" charset="0"/>
              </a:rPr>
              <a:t>É minha maior paixão, desse criança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		    		curto tecnologia. Conforme crescia, me fascinava cada vez mais.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&lt;/p&gt;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"col-6"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495106-2EC8-4FE5-B3C9-D7D12A14AC13}"/>
              </a:ext>
            </a:extLst>
          </p:cNvPr>
          <p:cNvSpPr txBox="1"/>
          <p:nvPr/>
        </p:nvSpPr>
        <p:spPr>
          <a:xfrm>
            <a:off x="5957144" y="4477965"/>
            <a:ext cx="5479482" cy="1200329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 Adicionando as classes do </a:t>
            </a:r>
            <a:r>
              <a:rPr lang="pt-BR" sz="3600" dirty="0" err="1">
                <a:solidFill>
                  <a:srgbClr val="FF0000"/>
                </a:solidFill>
              </a:rPr>
              <a:t>Bootstrap</a:t>
            </a:r>
            <a:r>
              <a:rPr lang="pt-BR" sz="3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7696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4087899" y="6143200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a parte da Tecnologia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E43AFEB-49CF-4555-992B-46E0B5067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35" y="849352"/>
            <a:ext cx="11185754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"container-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fluid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"col-6 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-auto"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&lt;h2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"pb-5"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Tecnologia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&lt;/h2&gt;</a:t>
            </a:r>
          </a:p>
          <a:p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               &lt;p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"lead"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sz="1600" dirty="0">
                <a:latin typeface="Consolas" panose="020B0609020204030204" pitchFamily="49" charset="0"/>
              </a:rPr>
              <a:t>É minha maior paixão, desse criança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		    	     curto tecnologia. Conforme crescia, me fascinava cada vez mais.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&lt;/p&gt;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"col-6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imagem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495106-2EC8-4FE5-B3C9-D7D12A14AC13}"/>
              </a:ext>
            </a:extLst>
          </p:cNvPr>
          <p:cNvSpPr txBox="1"/>
          <p:nvPr/>
        </p:nvSpPr>
        <p:spPr>
          <a:xfrm>
            <a:off x="5957144" y="4477965"/>
            <a:ext cx="5479482" cy="1200329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 Adicionando a imagem na 2ª coluna!</a:t>
            </a:r>
          </a:p>
        </p:txBody>
      </p:sp>
    </p:spTree>
    <p:extLst>
      <p:ext uri="{BB962C8B-B14F-4D97-AF65-F5344CB8AC3E}">
        <p14:creationId xmlns:p14="http://schemas.microsoft.com/office/powerpoint/2010/main" val="3594026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086588" y="6053879"/>
            <a:ext cx="914176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3355144" y="6163386"/>
            <a:ext cx="5481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a parte da Tecnologia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305CA6F-AC3E-4E97-B63D-87EEEB9E4698}"/>
              </a:ext>
            </a:extLst>
          </p:cNvPr>
          <p:cNvSpPr txBox="1"/>
          <p:nvPr/>
        </p:nvSpPr>
        <p:spPr>
          <a:xfrm>
            <a:off x="6189978" y="2801989"/>
            <a:ext cx="5479482" cy="2862322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 Personalizando o CSS.</a:t>
            </a:r>
          </a:p>
          <a:p>
            <a:pPr algn="ctr"/>
            <a:endParaRPr lang="pt-BR" sz="3600" dirty="0">
              <a:solidFill>
                <a:srgbClr val="FF0000"/>
              </a:solidFill>
            </a:endParaRPr>
          </a:p>
          <a:p>
            <a:pPr algn="ctr"/>
            <a:r>
              <a:rPr lang="pt-BR" sz="3600" dirty="0">
                <a:solidFill>
                  <a:srgbClr val="FF0000"/>
                </a:solidFill>
              </a:rPr>
              <a:t>Baixe a imagem!</a:t>
            </a:r>
          </a:p>
          <a:p>
            <a:pPr algn="ctr"/>
            <a:endParaRPr lang="pt-BR" sz="3600" dirty="0">
              <a:solidFill>
                <a:srgbClr val="FF0000"/>
              </a:solidFill>
            </a:endParaRPr>
          </a:p>
          <a:p>
            <a:pPr algn="ctr"/>
            <a:r>
              <a:rPr lang="pt-BR" sz="3600" dirty="0">
                <a:solidFill>
                  <a:srgbClr val="FF0000"/>
                </a:solidFill>
                <a:hlinkClick r:id="rId4"/>
              </a:rPr>
              <a:t>http://bit.ly/ImgShowcase</a:t>
            </a:r>
            <a:endParaRPr lang="pt-BR" sz="3600" dirty="0">
              <a:solidFill>
                <a:srgbClr val="FF0000"/>
              </a:solidFill>
            </a:endParaRPr>
          </a:p>
        </p:txBody>
      </p:sp>
      <p:pic>
        <p:nvPicPr>
          <p:cNvPr id="8" name="Google Shape;112;p17">
            <a:extLst>
              <a:ext uri="{FF2B5EF4-FFF2-40B4-BE49-F238E27FC236}">
                <a16:creationId xmlns:a16="http://schemas.microsoft.com/office/drawing/2014/main" id="{3443A7BF-FEA8-445E-8A49-FE266155E2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61680" y="6074066"/>
            <a:ext cx="914176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2F98C26-DA13-4A92-8A6A-19E2FF2A2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68" y="1408240"/>
            <a:ext cx="11214608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BB0066"/>
                </a:solidFill>
                <a:effectLst/>
                <a:latin typeface="Consolas" panose="020B0609020204030204" pitchFamily="49" charset="0"/>
              </a:rPr>
              <a:t>.imagem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4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DD22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DD2200"/>
                </a:solidFill>
                <a:effectLst/>
                <a:latin typeface="Consolas" panose="020B0609020204030204" pitchFamily="49" charset="0"/>
              </a:rPr>
              <a:t>("bg-showcase-1.jpg")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     background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cover;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4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4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4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4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234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38;p44">
            <a:extLst>
              <a:ext uri="{FF2B5EF4-FFF2-40B4-BE49-F238E27FC236}">
                <a16:creationId xmlns:a16="http://schemas.microsoft.com/office/drawing/2014/main" id="{5A017B6F-860F-4969-8DEA-2B2F43AB44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892" t="25177" r="40630" b="6013"/>
          <a:stretch/>
        </p:blipFill>
        <p:spPr>
          <a:xfrm>
            <a:off x="1" y="0"/>
            <a:ext cx="6095999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6;p45">
            <a:extLst>
              <a:ext uri="{FF2B5EF4-FFF2-40B4-BE49-F238E27FC236}">
                <a16:creationId xmlns:a16="http://schemas.microsoft.com/office/drawing/2014/main" id="{DB32E7DD-D295-4786-AB75-E99769FB14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105" t="35477" r="40439" b="8624"/>
          <a:stretch/>
        </p:blipFill>
        <p:spPr>
          <a:xfrm>
            <a:off x="6096000" y="3429000"/>
            <a:ext cx="6095999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5">
            <a:alphaModFix/>
          </a:blip>
          <a:srcRect r="57278"/>
          <a:stretch/>
        </p:blipFill>
        <p:spPr>
          <a:xfrm>
            <a:off x="5638912" y="3078069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6" name="Picture 4" descr="Resultado de imagem para ICONE HTML5">
            <a:extLst>
              <a:ext uri="{FF2B5EF4-FFF2-40B4-BE49-F238E27FC236}">
                <a16:creationId xmlns:a16="http://schemas.microsoft.com/office/drawing/2014/main" id="{A08D44ED-6B1F-47FF-8198-47BD3EB04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210" r="50000" b="23389"/>
          <a:stretch/>
        </p:blipFill>
        <p:spPr bwMode="auto">
          <a:xfrm>
            <a:off x="8011885" y="443265"/>
            <a:ext cx="2264228" cy="254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ICONE HTML5">
            <a:extLst>
              <a:ext uri="{FF2B5EF4-FFF2-40B4-BE49-F238E27FC236}">
                <a16:creationId xmlns:a16="http://schemas.microsoft.com/office/drawing/2014/main" id="{6FE5C416-BE18-44F5-AF0B-56777361C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7769" b="21827"/>
          <a:stretch/>
        </p:blipFill>
        <p:spPr bwMode="auto">
          <a:xfrm>
            <a:off x="1781628" y="3703534"/>
            <a:ext cx="2532744" cy="28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434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8C477E7-79AA-4A63-8B38-EEA389726B24}"/>
              </a:ext>
            </a:extLst>
          </p:cNvPr>
          <p:cNvSpPr/>
          <p:nvPr/>
        </p:nvSpPr>
        <p:spPr>
          <a:xfrm>
            <a:off x="14514" y="6137654"/>
            <a:ext cx="12177486" cy="72034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929718" y="6156138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9;p47">
            <a:extLst>
              <a:ext uri="{FF2B5EF4-FFF2-40B4-BE49-F238E27FC236}">
                <a16:creationId xmlns:a16="http://schemas.microsoft.com/office/drawing/2014/main" id="{A0F4A13F-890F-4D79-B75D-4A4264867B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6156028"/>
            <a:ext cx="2067340" cy="720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7A0CAA-1E4C-4913-93BA-8ECD406F4DCE}"/>
              </a:ext>
            </a:extLst>
          </p:cNvPr>
          <p:cNvSpPr txBox="1"/>
          <p:nvPr/>
        </p:nvSpPr>
        <p:spPr>
          <a:xfrm>
            <a:off x="3116700" y="6254590"/>
            <a:ext cx="676365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Resultado após o código da Tecnologia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5BD1710-F3D9-4B4B-8CDB-C91390446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816" y="143864"/>
            <a:ext cx="7116367" cy="59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27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5201852" y="6143200"/>
            <a:ext cx="325380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o </a:t>
            </a:r>
            <a:r>
              <a:rPr lang="pt-BR" sz="2800" dirty="0" err="1"/>
              <a:t>Footer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F43937-C23F-4812-9645-F468F1CB82A0}"/>
              </a:ext>
            </a:extLst>
          </p:cNvPr>
          <p:cNvSpPr txBox="1"/>
          <p:nvPr/>
        </p:nvSpPr>
        <p:spPr>
          <a:xfrm>
            <a:off x="5957143" y="4404165"/>
            <a:ext cx="5804453" cy="1200329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Vamos dividir a linha em 1 coluna!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FCAD15C-19F5-4FEE-9E36-7D53DCD3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26" y="391235"/>
            <a:ext cx="8864606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3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3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3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"col-12"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3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3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3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3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3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0179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5201852" y="6143200"/>
            <a:ext cx="325380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o </a:t>
            </a:r>
            <a:r>
              <a:rPr lang="pt-BR" sz="2800" dirty="0" err="1"/>
              <a:t>Footer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F43937-C23F-4812-9645-F468F1CB82A0}"/>
              </a:ext>
            </a:extLst>
          </p:cNvPr>
          <p:cNvSpPr txBox="1"/>
          <p:nvPr/>
        </p:nvSpPr>
        <p:spPr>
          <a:xfrm>
            <a:off x="6096000" y="5154086"/>
            <a:ext cx="5804453" cy="646331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Adicionando o título!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FCAD15C-19F5-4FEE-9E36-7D53DCD3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157" y="1057583"/>
            <a:ext cx="7091685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3600" dirty="0">
                <a:solidFill>
                  <a:srgbClr val="007700"/>
                </a:solidFill>
                <a:latin typeface="Consolas" panose="020B0609020204030204" pitchFamily="49" charset="0"/>
              </a:rPr>
              <a:t>      </a:t>
            </a:r>
            <a:r>
              <a:rPr lang="pt-BR" altLang="pt-BR" sz="3600" b="1" dirty="0">
                <a:solidFill>
                  <a:srgbClr val="007700"/>
                </a:solidFill>
                <a:latin typeface="Consolas" panose="020B0609020204030204" pitchFamily="49" charset="0"/>
              </a:rPr>
              <a:t>&lt;h2&gt;</a:t>
            </a:r>
            <a:r>
              <a:rPr lang="pt-BR" altLang="pt-BR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Meus Contatos</a:t>
            </a:r>
            <a:r>
              <a:rPr lang="pt-BR" altLang="pt-BR" sz="3600" b="1" dirty="0">
                <a:solidFill>
                  <a:srgbClr val="007700"/>
                </a:solidFill>
                <a:latin typeface="Consolas" panose="020B0609020204030204" pitchFamily="49" charset="0"/>
              </a:rPr>
              <a:t>&lt;/h2&gt;</a:t>
            </a:r>
            <a:endParaRPr lang="pt-BR" altLang="pt-BR" sz="36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"col-12"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023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5201852" y="6143200"/>
            <a:ext cx="325380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o </a:t>
            </a:r>
            <a:r>
              <a:rPr lang="pt-BR" sz="2800" dirty="0" err="1"/>
              <a:t>Footer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F43937-C23F-4812-9645-F468F1CB82A0}"/>
              </a:ext>
            </a:extLst>
          </p:cNvPr>
          <p:cNvSpPr txBox="1"/>
          <p:nvPr/>
        </p:nvSpPr>
        <p:spPr>
          <a:xfrm>
            <a:off x="6096000" y="5154086"/>
            <a:ext cx="5804453" cy="646331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>
                <a:solidFill>
                  <a:srgbClr val="FF0000"/>
                </a:solidFill>
              </a:rPr>
              <a:t>Populando</a:t>
            </a:r>
            <a:r>
              <a:rPr lang="pt-BR" sz="3600" dirty="0">
                <a:solidFill>
                  <a:srgbClr val="FF0000"/>
                </a:solidFill>
              </a:rPr>
              <a:t> a coluna!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FCAD15C-19F5-4FEE-9E36-7D53DCD3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31" y="189065"/>
            <a:ext cx="11285141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&lt;h2&gt;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Meus Contatos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&lt;/h2&gt;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          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"col-12"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 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sz="2000" b="1" dirty="0" err="1">
                <a:solidFill>
                  <a:srgbClr val="007700"/>
                </a:solidFill>
                <a:latin typeface="Consolas" panose="020B0609020204030204" pitchFamily="49" charset="0"/>
              </a:rPr>
              <a:t>ul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endParaRPr lang="pt-BR" alt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&lt;li&gt;</a:t>
            </a:r>
            <a:endParaRPr lang="pt-BR" alt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&lt;a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"#"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&gt;&lt;i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icon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-social-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facebook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&gt;&lt;/i&gt;&lt;/a&gt;</a:t>
            </a:r>
            <a:endParaRPr lang="pt-BR" alt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&lt;/li&gt;</a:t>
            </a:r>
            <a:endParaRPr lang="pt-BR" alt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&lt;li&gt;</a:t>
            </a:r>
            <a:endParaRPr lang="pt-BR" alt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&lt;a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"#"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&gt;&lt;i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icon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-social-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twitter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&gt;&lt;/i&gt;&lt;/a&gt;</a:t>
            </a:r>
            <a:endParaRPr lang="pt-BR" alt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&lt;/li&gt;</a:t>
            </a:r>
            <a:endParaRPr lang="pt-BR" alt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&lt;li&gt;</a:t>
            </a:r>
            <a:endParaRPr lang="pt-BR" alt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&lt;a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"#"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&gt;&lt;i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icon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-social-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instagram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&gt;&lt;/i&gt;&lt;/a&gt;</a:t>
            </a:r>
            <a:endParaRPr lang="pt-BR" alt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&lt;/li&gt;</a:t>
            </a:r>
            <a:endParaRPr lang="pt-BR" alt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&lt;/</a:t>
            </a:r>
            <a:r>
              <a:rPr lang="pt-BR" altLang="pt-BR" sz="2000" b="1" dirty="0" err="1">
                <a:solidFill>
                  <a:srgbClr val="007700"/>
                </a:solidFill>
                <a:latin typeface="Consolas" panose="020B0609020204030204" pitchFamily="49" charset="0"/>
              </a:rPr>
              <a:t>ul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endParaRPr lang="pt-BR" alt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318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5201852" y="6143200"/>
            <a:ext cx="325380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o </a:t>
            </a:r>
            <a:r>
              <a:rPr lang="pt-BR" sz="2800" dirty="0" err="1"/>
              <a:t>Footer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F43937-C23F-4812-9645-F468F1CB82A0}"/>
              </a:ext>
            </a:extLst>
          </p:cNvPr>
          <p:cNvSpPr txBox="1"/>
          <p:nvPr/>
        </p:nvSpPr>
        <p:spPr>
          <a:xfrm>
            <a:off x="6096000" y="4590269"/>
            <a:ext cx="5804453" cy="1200329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Adicionando as classes do </a:t>
            </a:r>
            <a:r>
              <a:rPr lang="pt-BR" sz="3600" dirty="0" err="1">
                <a:solidFill>
                  <a:srgbClr val="FF0000"/>
                </a:solidFill>
              </a:rPr>
              <a:t>Bootstrap</a:t>
            </a:r>
            <a:r>
              <a:rPr lang="pt-BR" sz="36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FCAD15C-19F5-4FEE-9E36-7D53DCD3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31" y="219846"/>
            <a:ext cx="10669588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bg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-light"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"container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-center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&lt;h2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"p-3"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Meus Contatos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&lt;/h2&gt;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          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"col-12"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          &lt;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ul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list-inline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&lt;li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inline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-item p-3"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&lt;a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"#"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&gt;&lt;i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icon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-social-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facebook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text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-center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&gt;&lt;/i&gt;&lt;/a&gt;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&lt;/li&gt;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&lt;li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inline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-item p-3"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&lt;a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"#"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&gt;&lt;i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icon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-social-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twitter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text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-center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&gt;&lt;/i&gt;&lt;/a&gt;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&lt;/li&gt;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&lt;li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inline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-item p-3"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&lt;a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"#"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&gt;&lt;i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class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icon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-social-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instagram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text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-center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&gt;&lt;/i&gt;&lt;/a&gt;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&lt;/li&gt;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ul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444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8C7634-1A67-42A3-B97B-2E2E9FD5646B}"/>
              </a:ext>
            </a:extLst>
          </p:cNvPr>
          <p:cNvSpPr/>
          <p:nvPr/>
        </p:nvSpPr>
        <p:spPr>
          <a:xfrm>
            <a:off x="0" y="5991996"/>
            <a:ext cx="12192000" cy="86600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179353" y="6143200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>
            <a:extLst>
              <a:ext uri="{FF2B5EF4-FFF2-40B4-BE49-F238E27FC236}">
                <a16:creationId xmlns:a16="http://schemas.microsoft.com/office/drawing/2014/main" id="{84D162C2-6935-49A6-929E-3260FDAD5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5994508"/>
            <a:ext cx="2478157" cy="8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A4C067-A26C-4351-BC1B-2F920117369B}"/>
              </a:ext>
            </a:extLst>
          </p:cNvPr>
          <p:cNvSpPr txBox="1"/>
          <p:nvPr/>
        </p:nvSpPr>
        <p:spPr>
          <a:xfrm>
            <a:off x="5201852" y="6143200"/>
            <a:ext cx="325380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Criando o </a:t>
            </a:r>
            <a:r>
              <a:rPr lang="pt-BR" sz="2800" dirty="0" err="1"/>
              <a:t>Footer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F43937-C23F-4812-9645-F468F1CB82A0}"/>
              </a:ext>
            </a:extLst>
          </p:cNvPr>
          <p:cNvSpPr txBox="1"/>
          <p:nvPr/>
        </p:nvSpPr>
        <p:spPr>
          <a:xfrm>
            <a:off x="6143416" y="5098102"/>
            <a:ext cx="5804453" cy="646331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Personalizando o CSS!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7EBB03-2C43-4169-8404-3E763F569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591" y="1767007"/>
            <a:ext cx="5318764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6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-size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rgbClr val="6600E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413388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8C477E7-79AA-4A63-8B38-EEA389726B24}"/>
              </a:ext>
            </a:extLst>
          </p:cNvPr>
          <p:cNvSpPr/>
          <p:nvPr/>
        </p:nvSpPr>
        <p:spPr>
          <a:xfrm>
            <a:off x="14514" y="6137654"/>
            <a:ext cx="12177486" cy="72034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929718" y="6156138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9;p47">
            <a:extLst>
              <a:ext uri="{FF2B5EF4-FFF2-40B4-BE49-F238E27FC236}">
                <a16:creationId xmlns:a16="http://schemas.microsoft.com/office/drawing/2014/main" id="{A0F4A13F-890F-4D79-B75D-4A4264867B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989"/>
          <a:stretch/>
        </p:blipFill>
        <p:spPr>
          <a:xfrm>
            <a:off x="0" y="6137653"/>
            <a:ext cx="2067340" cy="720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7A0CAA-1E4C-4913-93BA-8ECD406F4DCE}"/>
              </a:ext>
            </a:extLst>
          </p:cNvPr>
          <p:cNvSpPr txBox="1"/>
          <p:nvPr/>
        </p:nvSpPr>
        <p:spPr>
          <a:xfrm>
            <a:off x="2768594" y="6254590"/>
            <a:ext cx="78130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Resultado após completar o código com </a:t>
            </a:r>
            <a:r>
              <a:rPr lang="pt-BR" sz="2800" dirty="0" err="1"/>
              <a:t>Footer</a:t>
            </a: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4162E7-D6AC-4F38-B81D-5D7503F52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649" y="80190"/>
            <a:ext cx="6097523" cy="580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66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2999" y="-199000"/>
            <a:ext cx="14167789" cy="70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5"/>
          <p:cNvSpPr txBox="1"/>
          <p:nvPr/>
        </p:nvSpPr>
        <p:spPr>
          <a:xfrm>
            <a:off x="7116418" y="1462966"/>
            <a:ext cx="5963200" cy="3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sz="4800" dirty="0">
                <a:latin typeface="Comfortaa"/>
                <a:ea typeface="Comfortaa"/>
                <a:cs typeface="Comfortaa"/>
                <a:sym typeface="Comfortaa"/>
              </a:rPr>
              <a:t>Parabéns!!!</a:t>
            </a:r>
            <a:endParaRPr sz="4800" dirty="0">
              <a:latin typeface="Comfortaa"/>
              <a:ea typeface="Comfortaa"/>
              <a:cs typeface="Comfortaa"/>
              <a:sym typeface="Comfortaa"/>
            </a:endParaRPr>
          </a:p>
          <a:p>
            <a:endParaRPr sz="4800" dirty="0">
              <a:latin typeface="Comfortaa"/>
              <a:ea typeface="Comfortaa"/>
              <a:cs typeface="Comfortaa"/>
              <a:sym typeface="Comfortaa"/>
            </a:endParaRPr>
          </a:p>
          <a:p>
            <a:r>
              <a:rPr lang="pt-BR" sz="4800" dirty="0">
                <a:latin typeface="Comfortaa"/>
                <a:ea typeface="Comfortaa"/>
                <a:cs typeface="Comfortaa"/>
                <a:sym typeface="Comfortaa"/>
              </a:rPr>
              <a:t>Você criou seu</a:t>
            </a:r>
            <a:endParaRPr sz="4800" dirty="0">
              <a:latin typeface="Comfortaa"/>
              <a:ea typeface="Comfortaa"/>
              <a:cs typeface="Comfortaa"/>
              <a:sym typeface="Comfortaa"/>
            </a:endParaRPr>
          </a:p>
          <a:p>
            <a:r>
              <a:rPr lang="pt-BR" sz="4800" dirty="0">
                <a:latin typeface="Comfortaa"/>
                <a:ea typeface="Comfortaa"/>
                <a:cs typeface="Comfortaa"/>
                <a:sym typeface="Comfortaa"/>
              </a:rPr>
              <a:t>primeiro site! :)</a:t>
            </a:r>
            <a:endParaRPr sz="4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" name="Google Shape;128;p19">
            <a:extLst>
              <a:ext uri="{FF2B5EF4-FFF2-40B4-BE49-F238E27FC236}">
                <a16:creationId xmlns:a16="http://schemas.microsoft.com/office/drawing/2014/main" id="{8D8681CA-4850-4A3F-B2E6-0EC02577CA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7278"/>
          <a:stretch/>
        </p:blipFill>
        <p:spPr>
          <a:xfrm>
            <a:off x="11277824" y="5896739"/>
            <a:ext cx="914176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 idx="4294967295"/>
          </p:nvPr>
        </p:nvSpPr>
        <p:spPr>
          <a:xfrm>
            <a:off x="1908650" y="988900"/>
            <a:ext cx="9754200" cy="3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pt-BR" dirty="0"/>
              <a:t>Um navio no porto está seguro, mas não é para isso que os navios são feitos. Vá para o mar aberto para fazer novas coisas.</a:t>
            </a:r>
            <a:endParaRPr sz="440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813118" y="521990"/>
            <a:ext cx="1166986" cy="235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>
                <a:solidFill>
                  <a:schemeClr val="dk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1980104" y="5070010"/>
            <a:ext cx="7121700" cy="21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30909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4400"/>
              <a:buFont typeface="Arial"/>
              <a:buNone/>
            </a:pPr>
            <a:r>
              <a:rPr lang="en-US" sz="4400" i="0" u="none" strike="noStrike" cap="none" dirty="0">
                <a:solidFill>
                  <a:srgbClr val="5E5E5E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— </a:t>
            </a:r>
            <a:r>
              <a:rPr lang="en-US" sz="4400" i="0" dirty="0">
                <a:solidFill>
                  <a:srgbClr val="5E5E5E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GRACE HOPPER</a:t>
            </a:r>
            <a:endParaRPr sz="4400" i="0" u="none" strike="noStrike" cap="none" dirty="0">
              <a:solidFill>
                <a:srgbClr val="5E5E5E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929719" y="5856983"/>
            <a:ext cx="914176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 idx="4294967295"/>
          </p:nvPr>
        </p:nvSpPr>
        <p:spPr>
          <a:xfrm>
            <a:off x="1908650" y="988900"/>
            <a:ext cx="9754200" cy="3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pt-BR" dirty="0"/>
              <a:t>Acredito que é muito importante obter mais mulheres na computação. Meu slogan é: </a:t>
            </a:r>
            <a:r>
              <a:rPr lang="pt-BR" dirty="0" err="1"/>
              <a:t>computing</a:t>
            </a:r>
            <a:r>
              <a:rPr lang="pt-BR" dirty="0"/>
              <a:t> é demasiado importante para ser deixado para os homens.</a:t>
            </a:r>
            <a:endParaRPr sz="440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813118" y="521990"/>
            <a:ext cx="1166986" cy="235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>
                <a:solidFill>
                  <a:schemeClr val="dk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1980104" y="5070010"/>
            <a:ext cx="7121700" cy="21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30909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4400"/>
              <a:buFont typeface="Arial"/>
              <a:buNone/>
            </a:pPr>
            <a:r>
              <a:rPr lang="en-US" sz="4400" i="0" u="none" strike="noStrike" cap="none" dirty="0">
                <a:solidFill>
                  <a:srgbClr val="5E5E5E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— KAREN SPÄRCK JONES</a:t>
            </a:r>
            <a:endParaRPr sz="4400" i="0" u="none" strike="noStrike" cap="none" dirty="0">
              <a:solidFill>
                <a:srgbClr val="5E5E5E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929719" y="5856983"/>
            <a:ext cx="914176" cy="701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55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6DFEFF1-2FE4-4E9F-97DC-5C1B50F796DF}"/>
              </a:ext>
            </a:extLst>
          </p:cNvPr>
          <p:cNvSpPr/>
          <p:nvPr/>
        </p:nvSpPr>
        <p:spPr>
          <a:xfrm>
            <a:off x="0" y="0"/>
            <a:ext cx="12192000" cy="92333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675764" y="152065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F9DDE8-3254-4B2E-8078-F801B464B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37" r="1346" b="12187"/>
          <a:stretch/>
        </p:blipFill>
        <p:spPr>
          <a:xfrm>
            <a:off x="0" y="923331"/>
            <a:ext cx="6048871" cy="49336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B6D1D6-6062-4C6F-8D17-53031A7183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27" r="1346" b="5824"/>
          <a:stretch/>
        </p:blipFill>
        <p:spPr>
          <a:xfrm>
            <a:off x="6048871" y="914715"/>
            <a:ext cx="6143129" cy="501995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E7C62AD-3F28-46ED-9222-800BD4C4791E}"/>
              </a:ext>
            </a:extLst>
          </p:cNvPr>
          <p:cNvSpPr txBox="1"/>
          <p:nvPr/>
        </p:nvSpPr>
        <p:spPr>
          <a:xfrm>
            <a:off x="2171112" y="5934670"/>
            <a:ext cx="7849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hlinkClick r:id="rId6"/>
              </a:rPr>
              <a:t>https://getbootstrap.com/</a:t>
            </a:r>
            <a:endParaRPr lang="pt-BR" sz="5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791B02-8847-435D-8057-D27EEFA04EF0}"/>
              </a:ext>
            </a:extLst>
          </p:cNvPr>
          <p:cNvSpPr txBox="1"/>
          <p:nvPr/>
        </p:nvSpPr>
        <p:spPr>
          <a:xfrm>
            <a:off x="4361389" y="200056"/>
            <a:ext cx="34692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   BOOTSTRAP 4</a:t>
            </a:r>
          </a:p>
        </p:txBody>
      </p:sp>
      <p:pic>
        <p:nvPicPr>
          <p:cNvPr id="11" name="Google Shape;112;p17">
            <a:extLst>
              <a:ext uri="{FF2B5EF4-FFF2-40B4-BE49-F238E27FC236}">
                <a16:creationId xmlns:a16="http://schemas.microsoft.com/office/drawing/2014/main" id="{158505AE-12A7-4735-B595-76E1574B16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558353" y="152066"/>
            <a:ext cx="914176" cy="701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576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/>
        </p:nvSpPr>
        <p:spPr>
          <a:xfrm>
            <a:off x="614575" y="786625"/>
            <a:ext cx="10686900" cy="9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61F25"/>
              </a:buClr>
              <a:buSzPts val="6435"/>
              <a:buFont typeface="Source Sans Pro"/>
              <a:buNone/>
            </a:pPr>
            <a:r>
              <a:rPr lang="en-US" sz="6435" b="1" dirty="0" err="1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Referências</a:t>
            </a:r>
            <a:r>
              <a:rPr lang="en-US" sz="6435" b="1" dirty="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 / </a:t>
            </a:r>
            <a:r>
              <a:rPr lang="en-US" sz="6435" b="1" dirty="0" err="1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Dicas</a:t>
            </a:r>
            <a:endParaRPr sz="6435" b="1" dirty="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4159020" y="1399363"/>
            <a:ext cx="7684875" cy="467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161F25"/>
              </a:buClr>
              <a:buSzPts val="3700"/>
              <a:buFont typeface="Work Sans"/>
              <a:buChar char="▪"/>
            </a:pPr>
            <a:r>
              <a:rPr lang="en-US" sz="3700" dirty="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Bootstrap</a:t>
            </a:r>
            <a:r>
              <a:rPr lang="en-US" sz="3700" dirty="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3700" dirty="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161F25"/>
              </a:buClr>
              <a:buSzPts val="3700"/>
              <a:buFont typeface="Work Sans"/>
              <a:buChar char="▪"/>
            </a:pPr>
            <a:r>
              <a:rPr lang="en-US" sz="3700" dirty="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Font </a:t>
            </a:r>
            <a:r>
              <a:rPr lang="en-US" sz="3700" dirty="0" err="1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Awsome</a:t>
            </a:r>
            <a:r>
              <a:rPr lang="en-US" sz="3700" dirty="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3700" dirty="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161F25"/>
              </a:buClr>
              <a:buSzPts val="3700"/>
              <a:buFont typeface="Work Sans"/>
              <a:buChar char="▪"/>
            </a:pPr>
            <a:r>
              <a:rPr lang="en-US" sz="3700" dirty="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W3Schools</a:t>
            </a:r>
            <a:r>
              <a:rPr lang="en-US" sz="3700" dirty="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3700" dirty="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161F25"/>
              </a:buClr>
              <a:buSzPts val="3700"/>
              <a:buFont typeface="Work Sans"/>
              <a:buChar char="▪"/>
            </a:pPr>
            <a:r>
              <a:rPr lang="en-US" sz="3700" dirty="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CSS-Tricks</a:t>
            </a:r>
            <a:endParaRPr sz="3700" dirty="0">
              <a:solidFill>
                <a:srgbClr val="161F2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7">
            <a:alphaModFix/>
          </a:blip>
          <a:srcRect r="57278"/>
          <a:stretch/>
        </p:blipFill>
        <p:spPr>
          <a:xfrm>
            <a:off x="10929719" y="5856983"/>
            <a:ext cx="914176" cy="70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1B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5657999" y="2285999"/>
            <a:ext cx="5827168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F25"/>
              </a:buClr>
              <a:buSzPts val="9180"/>
              <a:buFont typeface="Source Sans Pro"/>
              <a:buNone/>
            </a:pPr>
            <a:r>
              <a:rPr lang="en-US" sz="9180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 Monica</a:t>
            </a:r>
            <a:endParaRPr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5657999" y="1058593"/>
            <a:ext cx="5827168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Obrigada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929719" y="5856983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2669DA3-D14B-4666-9D84-27D9C10C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433" y="3665472"/>
            <a:ext cx="2943636" cy="21053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0E5908B-90CD-481D-A865-16E48FB94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56" y="1058593"/>
            <a:ext cx="4974407" cy="4958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6DFEFF1-2FE4-4E9F-97DC-5C1B50F796DF}"/>
              </a:ext>
            </a:extLst>
          </p:cNvPr>
          <p:cNvSpPr/>
          <p:nvPr/>
        </p:nvSpPr>
        <p:spPr>
          <a:xfrm>
            <a:off x="0" y="-157162"/>
            <a:ext cx="12192000" cy="93904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975055" y="-20224"/>
            <a:ext cx="914176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E7C62AD-3F28-46ED-9222-800BD4C4791E}"/>
              </a:ext>
            </a:extLst>
          </p:cNvPr>
          <p:cNvSpPr txBox="1"/>
          <p:nvPr/>
        </p:nvSpPr>
        <p:spPr>
          <a:xfrm>
            <a:off x="302769" y="5968469"/>
            <a:ext cx="11492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hlinkClick r:id="rId4"/>
              </a:rPr>
              <a:t>https://github.com/thesabbir/simple-line-icons</a:t>
            </a:r>
            <a:endParaRPr lang="pt-BR" sz="4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791B02-8847-435D-8057-D27EEFA04EF0}"/>
              </a:ext>
            </a:extLst>
          </p:cNvPr>
          <p:cNvSpPr txBox="1"/>
          <p:nvPr/>
        </p:nvSpPr>
        <p:spPr>
          <a:xfrm>
            <a:off x="4911356" y="50748"/>
            <a:ext cx="23692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2">
                    <a:lumMod val="25000"/>
                  </a:schemeClr>
                </a:solidFill>
              </a:rPr>
              <a:t>    ÍCONES</a:t>
            </a:r>
            <a:endParaRPr lang="pt-BR" sz="2800" dirty="0"/>
          </a:p>
        </p:txBody>
      </p:sp>
      <p:pic>
        <p:nvPicPr>
          <p:cNvPr id="11" name="Google Shape;112;p17">
            <a:extLst>
              <a:ext uri="{FF2B5EF4-FFF2-40B4-BE49-F238E27FC236}">
                <a16:creationId xmlns:a16="http://schemas.microsoft.com/office/drawing/2014/main" id="{158505AE-12A7-4735-B595-76E1574B16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302769" y="-20224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010AEC7-D0A1-475E-AD35-A35CB8F8C2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69" r="1309" b="7313"/>
          <a:stretch/>
        </p:blipFill>
        <p:spPr>
          <a:xfrm>
            <a:off x="0" y="781878"/>
            <a:ext cx="6096000" cy="51865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0C9F70-FC41-4F2B-8073-26F1DE375A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41" r="2483" b="7630"/>
          <a:stretch/>
        </p:blipFill>
        <p:spPr>
          <a:xfrm>
            <a:off x="6095999" y="818575"/>
            <a:ext cx="6095999" cy="51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9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44DD01A-EEF7-439B-B515-7A9EEABA2674}"/>
              </a:ext>
            </a:extLst>
          </p:cNvPr>
          <p:cNvSpPr/>
          <p:nvPr/>
        </p:nvSpPr>
        <p:spPr>
          <a:xfrm>
            <a:off x="7187251" y="0"/>
            <a:ext cx="500474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913E30-05C5-4FA8-A6E4-7ED2D593F6CB}"/>
              </a:ext>
            </a:extLst>
          </p:cNvPr>
          <p:cNvSpPr txBox="1"/>
          <p:nvPr/>
        </p:nvSpPr>
        <p:spPr>
          <a:xfrm>
            <a:off x="7479227" y="1409338"/>
            <a:ext cx="4364668" cy="363737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Esse</a:t>
            </a: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é o layout do site que </a:t>
            </a:r>
            <a:r>
              <a:rPr lang="en-US" sz="6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iremos</a:t>
            </a: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fazer</a:t>
            </a: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hoje</a:t>
            </a: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929719" y="5856983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5CC721-DA78-4513-AF0A-CC372D06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22" y="0"/>
            <a:ext cx="72051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16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3CAC98-2BDD-43DA-A199-DB8941F8728C}"/>
              </a:ext>
            </a:extLst>
          </p:cNvPr>
          <p:cNvSpPr txBox="1"/>
          <p:nvPr/>
        </p:nvSpPr>
        <p:spPr>
          <a:xfrm>
            <a:off x="3487447" y="6082930"/>
            <a:ext cx="4861172" cy="701861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Criando o </a:t>
            </a:r>
            <a:r>
              <a:rPr lang="en-US" sz="2800" kern="1200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arquivo</a:t>
            </a:r>
            <a:r>
              <a:rPr lang="en-US" sz="28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 index.html</a:t>
            </a: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0948656" y="6088826"/>
            <a:ext cx="914176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971CF18-38ED-46A7-B80A-F538C7F7603D}"/>
              </a:ext>
            </a:extLst>
          </p:cNvPr>
          <p:cNvSpPr/>
          <p:nvPr/>
        </p:nvSpPr>
        <p:spPr>
          <a:xfrm>
            <a:off x="0" y="4443413"/>
            <a:ext cx="12192000" cy="1114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oogle Shape;112;p17">
            <a:extLst>
              <a:ext uri="{FF2B5EF4-FFF2-40B4-BE49-F238E27FC236}">
                <a16:creationId xmlns:a16="http://schemas.microsoft.com/office/drawing/2014/main" id="{CCCDECCB-4A82-4F9F-984E-7E77AF2CDB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95017" y="6082929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98;p39">
            <a:extLst>
              <a:ext uri="{FF2B5EF4-FFF2-40B4-BE49-F238E27FC236}">
                <a16:creationId xmlns:a16="http://schemas.microsoft.com/office/drawing/2014/main" id="{5786B89E-F607-4967-A04C-EDE82A69982A}"/>
              </a:ext>
            </a:extLst>
          </p:cNvPr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40836" y="1589525"/>
            <a:ext cx="5282188" cy="3539066"/>
          </a:xfrm>
          <a:prstGeom prst="rect">
            <a:avLst/>
          </a:prstGeom>
          <a:noFill/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EEEBB99-7F2A-411F-96A2-4F196148FDE2}"/>
              </a:ext>
            </a:extLst>
          </p:cNvPr>
          <p:cNvSpPr/>
          <p:nvPr/>
        </p:nvSpPr>
        <p:spPr>
          <a:xfrm>
            <a:off x="0" y="5128591"/>
            <a:ext cx="12192000" cy="89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1F01596-F99F-483D-AE00-EAACCE342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17" y="373560"/>
            <a:ext cx="6576844" cy="51706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557799"/>
                </a:solidFill>
                <a:effectLst/>
                <a:latin typeface="Consolas" panose="020B0609020204030204" pitchFamily="49" charset="0"/>
              </a:rPr>
              <a:t> &lt;!DOCTYPE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557799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557799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Título do site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 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 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pt-BR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 &lt;/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070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E3258C0-ADC6-4F6F-BEBF-822F6837D388}"/>
              </a:ext>
            </a:extLst>
          </p:cNvPr>
          <p:cNvSpPr/>
          <p:nvPr/>
        </p:nvSpPr>
        <p:spPr>
          <a:xfrm>
            <a:off x="0" y="6016760"/>
            <a:ext cx="12192000" cy="84124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004401" y="6086449"/>
            <a:ext cx="914176" cy="70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06;p40">
            <a:extLst>
              <a:ext uri="{FF2B5EF4-FFF2-40B4-BE49-F238E27FC236}">
                <a16:creationId xmlns:a16="http://schemas.microsoft.com/office/drawing/2014/main" id="{C865FB54-1EED-4F3E-BA9D-D8C138C2D3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52469"/>
          <a:stretch/>
        </p:blipFill>
        <p:spPr>
          <a:xfrm>
            <a:off x="0" y="6016759"/>
            <a:ext cx="2641827" cy="841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D44F5F7-2BDF-44A1-B6A3-3B8366D862BC}"/>
              </a:ext>
            </a:extLst>
          </p:cNvPr>
          <p:cNvSpPr txBox="1"/>
          <p:nvPr/>
        </p:nvSpPr>
        <p:spPr>
          <a:xfrm>
            <a:off x="0" y="925618"/>
            <a:ext cx="12192000" cy="34470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2000" dirty="0">
              <a:solidFill>
                <a:srgbClr val="557799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557799"/>
                </a:solidFill>
                <a:latin typeface="Consolas" panose="020B0609020204030204" pitchFamily="49" charset="0"/>
              </a:rPr>
              <a:t>&lt;!DOCTYPE </a:t>
            </a:r>
            <a:r>
              <a:rPr lang="pt-BR" altLang="pt-BR" sz="1600" dirty="0" err="1">
                <a:solidFill>
                  <a:srgbClr val="557799"/>
                </a:solidFill>
                <a:latin typeface="Consolas" panose="020B0609020204030204" pitchFamily="49" charset="0"/>
              </a:rPr>
              <a:t>html</a:t>
            </a:r>
            <a:r>
              <a:rPr lang="pt-BR" altLang="pt-BR" sz="1600" dirty="0">
                <a:solidFill>
                  <a:srgbClr val="557799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html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1600" dirty="0">
              <a:solidFill>
                <a:srgbClr val="0077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head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1600" dirty="0">
              <a:solidFill>
                <a:srgbClr val="0077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400" b="1" dirty="0">
                <a:solidFill>
                  <a:srgbClr val="007700"/>
                </a:solidFill>
                <a:latin typeface="Consolas" panose="020B0609020204030204" pitchFamily="49" charset="0"/>
              </a:rPr>
              <a:t> &lt;meta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4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charset</a:t>
            </a:r>
            <a:r>
              <a:rPr lang="pt-BR" altLang="pt-BR" sz="24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"UTF-8"</a:t>
            </a:r>
            <a:r>
              <a:rPr lang="pt-BR" altLang="pt-BR" sz="2400" b="1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400" b="1" dirty="0">
                <a:solidFill>
                  <a:srgbClr val="007700"/>
                </a:solidFill>
                <a:latin typeface="Consolas" panose="020B0609020204030204" pitchFamily="49" charset="0"/>
              </a:rPr>
              <a:t> &lt;meta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4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name</a:t>
            </a:r>
            <a:r>
              <a:rPr lang="pt-BR" altLang="pt-BR" sz="24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viewport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" </a:t>
            </a:r>
            <a:r>
              <a:rPr lang="pt-BR" altLang="pt-BR" sz="24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content</a:t>
            </a:r>
            <a:r>
              <a:rPr lang="pt-BR" altLang="pt-BR" sz="24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device-width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altLang="pt-BR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initial-scale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=1.0"</a:t>
            </a:r>
            <a:r>
              <a:rPr lang="pt-BR" altLang="pt-BR" sz="2400" b="1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400" b="1" dirty="0">
                <a:solidFill>
                  <a:srgbClr val="007700"/>
                </a:solidFill>
                <a:latin typeface="Consolas" panose="020B0609020204030204" pitchFamily="49" charset="0"/>
              </a:rPr>
              <a:t> &lt;</a:t>
            </a:r>
            <a:r>
              <a:rPr lang="pt-BR" altLang="pt-BR" sz="2400" b="1" dirty="0" err="1">
                <a:solidFill>
                  <a:srgbClr val="007700"/>
                </a:solidFill>
                <a:latin typeface="Consolas" panose="020B0609020204030204" pitchFamily="49" charset="0"/>
              </a:rPr>
              <a:t>title</a:t>
            </a:r>
            <a:r>
              <a:rPr lang="pt-BR" altLang="pt-BR" sz="2400" b="1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Meu Primeiro Site</a:t>
            </a:r>
            <a:r>
              <a:rPr lang="pt-BR" altLang="pt-BR" sz="2400" b="1" dirty="0">
                <a:solidFill>
                  <a:srgbClr val="007700"/>
                </a:solidFill>
                <a:latin typeface="Consolas" panose="020B0609020204030204" pitchFamily="49" charset="0"/>
              </a:rPr>
              <a:t>&lt;/</a:t>
            </a:r>
            <a:r>
              <a:rPr lang="pt-BR" altLang="pt-BR" sz="2400" b="1" dirty="0" err="1">
                <a:solidFill>
                  <a:srgbClr val="007700"/>
                </a:solidFill>
                <a:latin typeface="Consolas" panose="020B0609020204030204" pitchFamily="49" charset="0"/>
              </a:rPr>
              <a:t>title</a:t>
            </a:r>
            <a:r>
              <a:rPr lang="pt-BR" altLang="pt-BR" sz="2400" b="1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head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268ECB-D0B1-4FB0-A77F-B68D5A5803A8}"/>
              </a:ext>
            </a:extLst>
          </p:cNvPr>
          <p:cNvSpPr txBox="1"/>
          <p:nvPr/>
        </p:nvSpPr>
        <p:spPr>
          <a:xfrm>
            <a:off x="3494706" y="6175769"/>
            <a:ext cx="520258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2">
                    <a:lumMod val="25000"/>
                  </a:schemeClr>
                </a:solidFill>
              </a:rPr>
              <a:t>         Criando nosso HEAD</a:t>
            </a:r>
          </a:p>
        </p:txBody>
      </p:sp>
    </p:spTree>
    <p:extLst>
      <p:ext uri="{BB962C8B-B14F-4D97-AF65-F5344CB8AC3E}">
        <p14:creationId xmlns:p14="http://schemas.microsoft.com/office/powerpoint/2010/main" val="240869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16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3CAC98-2BDD-43DA-A199-DB8941F8728C}"/>
              </a:ext>
            </a:extLst>
          </p:cNvPr>
          <p:cNvSpPr txBox="1"/>
          <p:nvPr/>
        </p:nvSpPr>
        <p:spPr>
          <a:xfrm>
            <a:off x="5392981" y="6119055"/>
            <a:ext cx="2931752" cy="694140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Bootstrap</a:t>
            </a: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r="57278"/>
          <a:stretch/>
        </p:blipFill>
        <p:spPr>
          <a:xfrm>
            <a:off x="11027523" y="6074250"/>
            <a:ext cx="914176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E4AD960-E9A7-4679-8C5F-E00394FFD250}"/>
              </a:ext>
            </a:extLst>
          </p:cNvPr>
          <p:cNvSpPr txBox="1"/>
          <p:nvPr/>
        </p:nvSpPr>
        <p:spPr>
          <a:xfrm>
            <a:off x="239151" y="140677"/>
            <a:ext cx="5678882" cy="381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8" name="Google Shape;206;p40">
            <a:extLst>
              <a:ext uri="{FF2B5EF4-FFF2-40B4-BE49-F238E27FC236}">
                <a16:creationId xmlns:a16="http://schemas.microsoft.com/office/drawing/2014/main" id="{EC93D639-C1E4-402C-81CB-9C7424F597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52469"/>
          <a:stretch/>
        </p:blipFill>
        <p:spPr>
          <a:xfrm>
            <a:off x="0" y="6077682"/>
            <a:ext cx="2690191" cy="8200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9523E8-6863-4075-B904-914CBAD66BF3}"/>
              </a:ext>
            </a:extLst>
          </p:cNvPr>
          <p:cNvSpPr/>
          <p:nvPr/>
        </p:nvSpPr>
        <p:spPr>
          <a:xfrm>
            <a:off x="0" y="4567375"/>
            <a:ext cx="12192000" cy="104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B5C32FC-AC2E-4000-BA0A-2028A4FEC96C}"/>
              </a:ext>
            </a:extLst>
          </p:cNvPr>
          <p:cNvSpPr/>
          <p:nvPr/>
        </p:nvSpPr>
        <p:spPr>
          <a:xfrm>
            <a:off x="0" y="5087585"/>
            <a:ext cx="12192000" cy="986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C8D8AD-DAE8-47CB-A7B7-1DDA0545D9CE}"/>
              </a:ext>
            </a:extLst>
          </p:cNvPr>
          <p:cNvSpPr txBox="1"/>
          <p:nvPr/>
        </p:nvSpPr>
        <p:spPr>
          <a:xfrm>
            <a:off x="228001" y="1009683"/>
            <a:ext cx="11713698" cy="43704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557799"/>
                </a:solidFill>
                <a:latin typeface="Consolas" panose="020B0609020204030204" pitchFamily="49" charset="0"/>
              </a:rPr>
              <a:t>&lt;!DOCTYPE </a:t>
            </a:r>
            <a:r>
              <a:rPr lang="pt-BR" altLang="pt-BR" sz="1600" dirty="0" err="1">
                <a:solidFill>
                  <a:srgbClr val="557799"/>
                </a:solidFill>
                <a:latin typeface="Consolas" panose="020B0609020204030204" pitchFamily="49" charset="0"/>
              </a:rPr>
              <a:t>html</a:t>
            </a:r>
            <a:r>
              <a:rPr lang="pt-BR" altLang="pt-BR" sz="1600" dirty="0">
                <a:solidFill>
                  <a:srgbClr val="557799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html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head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&lt;meta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charset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"UTF-8"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&lt;meta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name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viewport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 </a:t>
            </a:r>
            <a:r>
              <a:rPr lang="pt-BR" altLang="pt-BR" sz="1600" dirty="0" err="1">
                <a:solidFill>
                  <a:srgbClr val="0000CC"/>
                </a:solidFill>
                <a:latin typeface="Consolas" panose="020B0609020204030204" pitchFamily="49" charset="0"/>
              </a:rPr>
              <a:t>content</a:t>
            </a:r>
            <a:r>
              <a:rPr lang="pt-BR" altLang="pt-BR" sz="1600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device-width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alt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initial-scale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=1.0"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title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Meu Primeiro Site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title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1600" dirty="0">
              <a:solidFill>
                <a:srgbClr val="0077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          </a:t>
            </a:r>
            <a:r>
              <a:rPr lang="pt-BR" altLang="pt-BR" sz="2000" b="1" dirty="0">
                <a:solidFill>
                  <a:srgbClr val="888888"/>
                </a:solidFill>
                <a:latin typeface="Consolas" panose="020B0609020204030204" pitchFamily="49" charset="0"/>
              </a:rPr>
              <a:t>&lt;!-- </a:t>
            </a:r>
            <a:r>
              <a:rPr lang="pt-BR" altLang="pt-BR" sz="2000" b="1" dirty="0" err="1">
                <a:solidFill>
                  <a:srgbClr val="888888"/>
                </a:solidFill>
                <a:latin typeface="Consolas" panose="020B0609020204030204" pitchFamily="49" charset="0"/>
              </a:rPr>
              <a:t>Linkando</a:t>
            </a:r>
            <a:r>
              <a:rPr lang="pt-BR" altLang="pt-BR" sz="2000" b="1" dirty="0">
                <a:solidFill>
                  <a:srgbClr val="888888"/>
                </a:solidFill>
                <a:latin typeface="Consolas" panose="020B0609020204030204" pitchFamily="49" charset="0"/>
              </a:rPr>
              <a:t> o </a:t>
            </a:r>
            <a:r>
              <a:rPr lang="pt-BR" altLang="pt-BR" sz="2000" b="1" dirty="0" err="1">
                <a:solidFill>
                  <a:srgbClr val="888888"/>
                </a:solidFill>
                <a:latin typeface="Consolas" panose="020B0609020204030204" pitchFamily="49" charset="0"/>
              </a:rPr>
              <a:t>Bootstrap</a:t>
            </a:r>
            <a:r>
              <a:rPr lang="pt-BR" altLang="pt-BR" sz="2000" b="1" dirty="0">
                <a:solidFill>
                  <a:srgbClr val="888888"/>
                </a:solidFill>
                <a:latin typeface="Consolas" panose="020B0609020204030204" pitchFamily="49" charset="0"/>
              </a:rPr>
              <a:t> 4 ao seu site 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2000" b="1" dirty="0">
                <a:solidFill>
                  <a:srgbClr val="888888"/>
                </a:solidFill>
                <a:latin typeface="Consolas" panose="020B0609020204030204" pitchFamily="49" charset="0"/>
              </a:rPr>
              <a:t>         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&lt;link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rel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stylesheet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href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="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https://stackpath.bootstrapcdn.com/bootstrap/4.1.3/css/bootstrap.min.css"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integrity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"sha384-MCw98/SFnGE8fJT3GXwEOngsV7Zt27NXFoaoApmYm81iuXoPkFOJwJ8ERdknLPMO“ </a:t>
            </a:r>
            <a:r>
              <a:rPr lang="pt-BR" altLang="pt-B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crossorigin</a:t>
            </a:r>
            <a:r>
              <a:rPr lang="pt-BR" altLang="pt-B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=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anonymous</a:t>
            </a:r>
            <a:r>
              <a:rPr lang="pt-BR" alt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pt-BR" altLang="pt-BR" sz="2000" b="1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&lt;/</a:t>
            </a:r>
            <a:r>
              <a:rPr lang="pt-BR" altLang="pt-BR" sz="1600" dirty="0" err="1">
                <a:solidFill>
                  <a:srgbClr val="007700"/>
                </a:solidFill>
                <a:latin typeface="Consolas" panose="020B0609020204030204" pitchFamily="49" charset="0"/>
              </a:rPr>
              <a:t>head</a:t>
            </a:r>
            <a:r>
              <a:rPr lang="pt-BR" altLang="pt-BR" sz="1600" dirty="0">
                <a:solidFill>
                  <a:srgbClr val="007700"/>
                </a:solidFill>
                <a:latin typeface="Consolas" panose="020B0609020204030204" pitchFamily="49" charset="0"/>
              </a:rPr>
              <a:t>&gt;</a:t>
            </a:r>
            <a:r>
              <a:rPr lang="pt-BR" alt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559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2086</Words>
  <Application>Microsoft Office PowerPoint</Application>
  <PresentationFormat>Widescreen</PresentationFormat>
  <Paragraphs>357</Paragraphs>
  <Slides>41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52" baseType="lpstr">
      <vt:lpstr>Work Sans SemiBold</vt:lpstr>
      <vt:lpstr>Comfortaa</vt:lpstr>
      <vt:lpstr>Calibri</vt:lpstr>
      <vt:lpstr>Work Sans</vt:lpstr>
      <vt:lpstr>Arial Unicode MS</vt:lpstr>
      <vt:lpstr>Consolas</vt:lpstr>
      <vt:lpstr>Source Sans Pro</vt:lpstr>
      <vt:lpstr>Arial</vt:lpstr>
      <vt:lpstr>Source Sans Pro Black</vt:lpstr>
      <vt:lpstr>Work Sans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Um navio no porto está seguro, mas não é para isso que os navios são feitos. Vá para o mar aberto para fazer novas coisas.</vt:lpstr>
      <vt:lpstr>Acredito que é muito importante obter mais mulheres na computação. Meu slogan é: computing é demasiado importante para ser deixado para os homens.</vt:lpstr>
      <vt:lpstr>Apresentação do PowerPoint</vt:lpstr>
      <vt:lpstr>  Monica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Monica Craveiro de Menezes</cp:lastModifiedBy>
  <cp:revision>50</cp:revision>
  <dcterms:modified xsi:type="dcterms:W3CDTF">2018-11-24T02:47:28Z</dcterms:modified>
</cp:coreProperties>
</file>